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3" r:id="rId1"/>
  </p:sldMasterIdLst>
  <p:sldIdLst>
    <p:sldId id="256" r:id="rId2"/>
    <p:sldId id="268" r:id="rId3"/>
    <p:sldId id="290" r:id="rId4"/>
    <p:sldId id="472" r:id="rId5"/>
    <p:sldId id="475" r:id="rId6"/>
    <p:sldId id="286" r:id="rId7"/>
    <p:sldId id="288" r:id="rId8"/>
    <p:sldId id="285" r:id="rId9"/>
    <p:sldId id="293" r:id="rId10"/>
    <p:sldId id="474" r:id="rId11"/>
    <p:sldId id="287" r:id="rId12"/>
    <p:sldId id="478" r:id="rId13"/>
    <p:sldId id="260" r:id="rId14"/>
    <p:sldId id="473" r:id="rId15"/>
    <p:sldId id="476" r:id="rId16"/>
    <p:sldId id="477" r:id="rId17"/>
    <p:sldId id="263"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סגנון ביניים 2 - הדגשה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65" autoAdjust="0"/>
    <p:restoredTop sz="95892" autoAdjust="0"/>
  </p:normalViewPr>
  <p:slideViewPr>
    <p:cSldViewPr snapToGrid="0">
      <p:cViewPr varScale="1">
        <p:scale>
          <a:sx n="109" d="100"/>
          <a:sy n="109" d="100"/>
        </p:scale>
        <p:origin x="61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a:xfrm>
            <a:off x="9255346" y="2750337"/>
            <a:ext cx="1171888" cy="1356442"/>
          </a:xfrm>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106823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a:xfrm>
            <a:off x="10729455" y="4711309"/>
            <a:ext cx="1154151" cy="1090789"/>
          </a:xfrm>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409625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a:xfrm>
            <a:off x="10729455" y="4711615"/>
            <a:ext cx="1154151" cy="1090789"/>
          </a:xfrm>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2493752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a:xfrm>
            <a:off x="10729455" y="4709925"/>
            <a:ext cx="1154151" cy="1090789"/>
          </a:xfrm>
        </p:spPr>
        <p:txBody>
          <a:bodyPr/>
          <a:lstStyle/>
          <a:p>
            <a:fld id="{B7104A01-94D2-4142-BE1D-FD5E75274239}" type="slidenum">
              <a:rPr lang="he-IL" smtClean="0"/>
              <a:t>‹#›</a:t>
            </a:fld>
            <a:endParaRPr lang="he-IL"/>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1458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a:xfrm>
            <a:off x="10729455" y="4709925"/>
            <a:ext cx="1154151" cy="1090789"/>
          </a:xfrm>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2728675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490532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1303379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2430792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4831977-2DEF-43F4-B37F-4D3817A59BDC}" type="datetimeFigureOut">
              <a:rPr lang="he-IL" smtClean="0"/>
              <a:t>כ"ג/אלול/תשפ"ב</a:t>
            </a:fld>
            <a:endParaRPr lang="he-IL"/>
          </a:p>
        </p:txBody>
      </p:sp>
      <p:sp>
        <p:nvSpPr>
          <p:cNvPr id="5" name="Footer Placeholder 4"/>
          <p:cNvSpPr>
            <a:spLocks noGrp="1"/>
          </p:cNvSpPr>
          <p:nvPr>
            <p:ph type="ftr" sz="quarter" idx="11"/>
          </p:nvPr>
        </p:nvSpPr>
        <p:spPr>
          <a:xfrm>
            <a:off x="680321" y="5936188"/>
            <a:ext cx="6126805" cy="365125"/>
          </a:xfrm>
        </p:spPr>
        <p:txBody>
          <a:bodyPr/>
          <a:lstStyle/>
          <a:p>
            <a:endParaRPr lang="he-IL"/>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B7104A01-94D2-4142-BE1D-FD5E75274239}" type="slidenum">
              <a:rPr lang="he-IL" smtClean="0"/>
              <a:t>‹#›</a:t>
            </a:fld>
            <a:endParaRPr lang="he-IL"/>
          </a:p>
        </p:txBody>
      </p:sp>
    </p:spTree>
    <p:extLst>
      <p:ext uri="{BB962C8B-B14F-4D97-AF65-F5344CB8AC3E}">
        <p14:creationId xmlns:p14="http://schemas.microsoft.com/office/powerpoint/2010/main" val="96198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2352888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a:xfrm>
            <a:off x="10729455" y="2869895"/>
            <a:ext cx="1154151" cy="1090789"/>
          </a:xfrm>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417402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2574811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0322" y="3030008"/>
            <a:ext cx="4698355" cy="290617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594123" y="3030008"/>
            <a:ext cx="4700059" cy="290617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252659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3153466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128370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123176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4831977-2DEF-43F4-B37F-4D3817A59BDC}" type="datetimeFigureOut">
              <a:rPr lang="he-IL" smtClean="0"/>
              <a:t>כ"ג/אלול/תשפ"ב</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B7104A01-94D2-4142-BE1D-FD5E75274239}" type="slidenum">
              <a:rPr lang="he-IL" smtClean="0"/>
              <a:t>‹#›</a:t>
            </a:fld>
            <a:endParaRPr lang="he-IL"/>
          </a:p>
        </p:txBody>
      </p:sp>
    </p:spTree>
    <p:extLst>
      <p:ext uri="{BB962C8B-B14F-4D97-AF65-F5344CB8AC3E}">
        <p14:creationId xmlns:p14="http://schemas.microsoft.com/office/powerpoint/2010/main" val="88644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alpha val="64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4831977-2DEF-43F4-B37F-4D3817A59BDC}" type="datetimeFigureOut">
              <a:rPr lang="he-IL" smtClean="0"/>
              <a:t>כ"ג/אלול/תשפ"ב</a:t>
            </a:fld>
            <a:endParaRPr lang="he-IL"/>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7104A01-94D2-4142-BE1D-FD5E75274239}" type="slidenum">
              <a:rPr lang="he-IL" smtClean="0"/>
              <a:t>‹#›</a:t>
            </a:fld>
            <a:endParaRPr lang="he-IL"/>
          </a:p>
        </p:txBody>
      </p:sp>
    </p:spTree>
    <p:extLst>
      <p:ext uri="{BB962C8B-B14F-4D97-AF65-F5344CB8AC3E}">
        <p14:creationId xmlns:p14="http://schemas.microsoft.com/office/powerpoint/2010/main" val="1556268950"/>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l" defTabSz="914400" rtl="1"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8E4D1DA-8E26-4C02-87CD-FABE1DF43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778" y="1995056"/>
            <a:ext cx="1600662" cy="1606118"/>
          </a:xfrm>
          <a:prstGeom prst="rect">
            <a:avLst/>
          </a:prstGeom>
          <a:blipFill dpi="0" rotWithShape="1">
            <a:blip r:embed="rId3"/>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5" name="תיבת טקסט 4">
            <a:extLst>
              <a:ext uri="{FF2B5EF4-FFF2-40B4-BE49-F238E27FC236}">
                <a16:creationId xmlns:a16="http://schemas.microsoft.com/office/drawing/2014/main" id="{DC10EAE9-17AD-4C28-8BE9-77CD02310046}"/>
              </a:ext>
            </a:extLst>
          </p:cNvPr>
          <p:cNvSpPr txBox="1"/>
          <p:nvPr/>
        </p:nvSpPr>
        <p:spPr>
          <a:xfrm>
            <a:off x="-905974" y="66506"/>
            <a:ext cx="5106517"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sp>
        <p:nvSpPr>
          <p:cNvPr id="6" name="תיבת טקסט 5">
            <a:extLst>
              <a:ext uri="{FF2B5EF4-FFF2-40B4-BE49-F238E27FC236}">
                <a16:creationId xmlns:a16="http://schemas.microsoft.com/office/drawing/2014/main" id="{797E286D-994C-4662-AB87-22088B63690B}"/>
              </a:ext>
            </a:extLst>
          </p:cNvPr>
          <p:cNvSpPr txBox="1"/>
          <p:nvPr/>
        </p:nvSpPr>
        <p:spPr>
          <a:xfrm>
            <a:off x="670560" y="3044279"/>
            <a:ext cx="7290778" cy="769441"/>
          </a:xfrm>
          <a:prstGeom prst="rect">
            <a:avLst/>
          </a:prstGeom>
          <a:noFill/>
        </p:spPr>
        <p:txBody>
          <a:bodyPr wrap="none" rtlCol="1">
            <a:spAutoFit/>
          </a:bodyPr>
          <a:lstStyle/>
          <a:p>
            <a:r>
              <a:rPr lang="he-IL" sz="4400" b="1" dirty="0"/>
              <a:t>ועדת חזות העיר רבעון ג' 2022</a:t>
            </a:r>
          </a:p>
        </p:txBody>
      </p:sp>
    </p:spTree>
    <p:extLst>
      <p:ext uri="{BB962C8B-B14F-4D97-AF65-F5344CB8AC3E}">
        <p14:creationId xmlns:p14="http://schemas.microsoft.com/office/powerpoint/2010/main" val="2098714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שפ"ע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תיבת טקסט 18">
            <a:extLst>
              <a:ext uri="{FF2B5EF4-FFF2-40B4-BE49-F238E27FC236}">
                <a16:creationId xmlns:a16="http://schemas.microsoft.com/office/drawing/2014/main" id="{43FC49CA-CCC0-491A-9209-F2EEEA75694B}"/>
              </a:ext>
            </a:extLst>
          </p:cNvPr>
          <p:cNvSpPr txBox="1"/>
          <p:nvPr/>
        </p:nvSpPr>
        <p:spPr>
          <a:xfrm>
            <a:off x="2848708" y="2366246"/>
            <a:ext cx="9018648" cy="1506887"/>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algn="r">
              <a:lnSpc>
                <a:spcPct val="150000"/>
              </a:lnSpc>
              <a:buNone/>
            </a:pPr>
            <a:r>
              <a:rPr lang="he-IL" sz="2400" b="1" dirty="0">
                <a:latin typeface="Tahoma" panose="020B0604030504040204" pitchFamily="34" charset="0"/>
                <a:ea typeface="Tahoma" panose="020B0604030504040204" pitchFamily="34" charset="0"/>
              </a:rPr>
              <a:t>עמדות מחזור –</a:t>
            </a:r>
            <a:endParaRPr lang="he-IL" sz="2400" dirty="0">
              <a:solidFill>
                <a:srgbClr val="050505"/>
              </a:solidFill>
              <a:latin typeface="Tahoma" panose="020B0604030504040204" pitchFamily="34" charset="0"/>
              <a:ea typeface="Tahoma" panose="020B0604030504040204" pitchFamily="34" charset="0"/>
            </a:endParaRPr>
          </a:p>
          <a:p>
            <a:pPr algn="r" rtl="1">
              <a:lnSpc>
                <a:spcPct val="150000"/>
              </a:lnSpc>
            </a:pPr>
            <a:r>
              <a:rPr lang="he-IL" sz="2000" dirty="0">
                <a:latin typeface="Tahoma" panose="020B0604030504040204" pitchFamily="34" charset="0"/>
                <a:ea typeface="Tahoma" panose="020B0604030504040204" pitchFamily="34" charset="0"/>
              </a:rPr>
              <a:t>צבענו ושדרגנו את העמדות לאיסוף קרטון ברחבי העיר בהתאם לעמדות המחזור החדשות הנוספות. החלה החלפה של </a:t>
            </a:r>
            <a:r>
              <a:rPr lang="he-IL" sz="2000" dirty="0" err="1">
                <a:latin typeface="Tahoma" panose="020B0604030504040204" pitchFamily="34" charset="0"/>
                <a:ea typeface="Tahoma" panose="020B0604030504040204" pitchFamily="34" charset="0"/>
              </a:rPr>
              <a:t>מיכלי</a:t>
            </a:r>
            <a:r>
              <a:rPr lang="he-IL" sz="2000" dirty="0">
                <a:latin typeface="Tahoma" panose="020B0604030504040204" pitchFamily="34" charset="0"/>
                <a:ea typeface="Tahoma" panose="020B0604030504040204" pitchFamily="34" charset="0"/>
              </a:rPr>
              <a:t> המחזור לבגדים ונייר </a:t>
            </a:r>
          </a:p>
        </p:txBody>
      </p:sp>
      <p:pic>
        <p:nvPicPr>
          <p:cNvPr id="2" name="תמונה 2">
            <a:extLst>
              <a:ext uri="{FF2B5EF4-FFF2-40B4-BE49-F238E27FC236}">
                <a16:creationId xmlns:a16="http://schemas.microsoft.com/office/drawing/2014/main" id="{450831FE-B8E4-4172-81EE-6BD50DB9B9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815" y="2228591"/>
            <a:ext cx="2187292" cy="221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תמונה 4">
            <a:extLst>
              <a:ext uri="{FF2B5EF4-FFF2-40B4-BE49-F238E27FC236}">
                <a16:creationId xmlns:a16="http://schemas.microsoft.com/office/drawing/2014/main" id="{2EB02675-0170-4C8A-872E-706E2EFDD0FE}"/>
              </a:ext>
            </a:extLst>
          </p:cNvPr>
          <p:cNvPicPr>
            <a:picLocks noChangeAspect="1"/>
          </p:cNvPicPr>
          <p:nvPr/>
        </p:nvPicPr>
        <p:blipFill>
          <a:blip r:embed="rId8"/>
          <a:stretch>
            <a:fillRect/>
          </a:stretch>
        </p:blipFill>
        <p:spPr>
          <a:xfrm>
            <a:off x="7686631" y="4068960"/>
            <a:ext cx="3079780" cy="2622063"/>
          </a:xfrm>
          <a:prstGeom prst="rect">
            <a:avLst/>
          </a:prstGeom>
        </p:spPr>
      </p:pic>
      <p:pic>
        <p:nvPicPr>
          <p:cNvPr id="7" name="תמונה 6">
            <a:extLst>
              <a:ext uri="{FF2B5EF4-FFF2-40B4-BE49-F238E27FC236}">
                <a16:creationId xmlns:a16="http://schemas.microsoft.com/office/drawing/2014/main" id="{00F34DB2-7A60-4F0C-A773-3B65EF864D75}"/>
              </a:ext>
            </a:extLst>
          </p:cNvPr>
          <p:cNvPicPr>
            <a:picLocks noChangeAspect="1"/>
          </p:cNvPicPr>
          <p:nvPr/>
        </p:nvPicPr>
        <p:blipFill>
          <a:blip r:embed="rId9"/>
          <a:stretch>
            <a:fillRect/>
          </a:stretch>
        </p:blipFill>
        <p:spPr>
          <a:xfrm>
            <a:off x="3982916" y="4068960"/>
            <a:ext cx="3079780" cy="2622063"/>
          </a:xfrm>
          <a:prstGeom prst="rect">
            <a:avLst/>
          </a:prstGeom>
        </p:spPr>
      </p:pic>
    </p:spTree>
    <p:extLst>
      <p:ext uri="{BB962C8B-B14F-4D97-AF65-F5344CB8AC3E}">
        <p14:creationId xmlns:p14="http://schemas.microsoft.com/office/powerpoint/2010/main" val="1442492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גנים ונוף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3" name="תיבת טקסט 2">
            <a:extLst>
              <a:ext uri="{FF2B5EF4-FFF2-40B4-BE49-F238E27FC236}">
                <a16:creationId xmlns:a16="http://schemas.microsoft.com/office/drawing/2014/main" id="{36D593FA-2BCB-464F-B52A-B5D4A8367272}"/>
              </a:ext>
            </a:extLst>
          </p:cNvPr>
          <p:cNvSpPr txBox="1"/>
          <p:nvPr/>
        </p:nvSpPr>
        <p:spPr>
          <a:xfrm>
            <a:off x="2619375" y="2318505"/>
            <a:ext cx="9430147" cy="4119076"/>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lvl="0" algn="r">
              <a:buNone/>
            </a:pPr>
            <a:r>
              <a:rPr lang="he-IL" sz="1600" b="1" dirty="0">
                <a:latin typeface="Tahoma" panose="020B0604030504040204" pitchFamily="34" charset="0"/>
                <a:ea typeface="Tahoma" panose="020B0604030504040204" pitchFamily="34" charset="0"/>
              </a:rPr>
              <a:t>גינות ללא ריסוס </a:t>
            </a:r>
            <a:r>
              <a:rPr lang="he-IL" sz="1400" b="1" dirty="0">
                <a:latin typeface="Tahoma" panose="020B0604030504040204" pitchFamily="34" charset="0"/>
                <a:ea typeface="Tahoma" panose="020B0604030504040204" pitchFamily="34" charset="0"/>
              </a:rPr>
              <a:t>- </a:t>
            </a:r>
          </a:p>
          <a:p>
            <a:pPr lvl="0" algn="r">
              <a:lnSpc>
                <a:spcPct val="100000"/>
              </a:lnSpc>
              <a:spcBef>
                <a:spcPts val="500"/>
              </a:spcBef>
              <a:buNone/>
            </a:pPr>
            <a:r>
              <a:rPr lang="he-IL" sz="1200" b="1" dirty="0">
                <a:latin typeface="Tahoma" panose="020B0604030504040204" pitchFamily="34" charset="0"/>
                <a:ea typeface="Tahoma" panose="020B0604030504040204" pitchFamily="34" charset="0"/>
              </a:rPr>
              <a:t>שומרים על הסביבה - השימוש בחומרי ריסוס בזמן הלימודים במוסדות החינוך.</a:t>
            </a:r>
          </a:p>
          <a:p>
            <a:pPr lvl="0" algn="r">
              <a:lnSpc>
                <a:spcPct val="100000"/>
              </a:lnSpc>
              <a:spcBef>
                <a:spcPts val="500"/>
              </a:spcBef>
              <a:buNone/>
            </a:pPr>
            <a:r>
              <a:rPr lang="he-IL" sz="1200" dirty="0">
                <a:latin typeface="Tahoma" panose="020B0604030504040204" pitchFamily="34" charset="0"/>
                <a:ea typeface="Tahoma" panose="020B0604030504040204" pitchFamily="34" charset="0"/>
              </a:rPr>
              <a:t>ברחבי העולם גוברת המגמה והמודעות לקידום אורח חיים בריא, ועמה עולה החשש מריסוסים במרחב הציבורי: בפארקים, בגינות, במדרכות ובמוסדות הציבור. בראש המגמה עומדים ריסוסי הגינון והמדרכות כנגד עשבייה. </a:t>
            </a:r>
          </a:p>
          <a:p>
            <a:pPr lvl="0" algn="r">
              <a:lnSpc>
                <a:spcPct val="100000"/>
              </a:lnSpc>
              <a:spcBef>
                <a:spcPts val="500"/>
              </a:spcBef>
              <a:buNone/>
            </a:pPr>
            <a:r>
              <a:rPr lang="he-IL" sz="1200" dirty="0">
                <a:latin typeface="Tahoma" panose="020B0604030504040204" pitchFamily="34" charset="0"/>
                <a:ea typeface="Tahoma" panose="020B0604030504040204" pitchFamily="34" charset="0"/>
              </a:rPr>
              <a:t>לקוטלי העשבים השפעה משמעותית על האדם הן במגע ישיר ובנשימה והן בזיהום הסביבה: זיהום מי התהום, הנחלים והים, זיהום אוויר, זיהום קרקע ופגיעה במגוון הביולוגי. </a:t>
            </a:r>
          </a:p>
          <a:p>
            <a:pPr lvl="0" algn="r">
              <a:lnSpc>
                <a:spcPct val="100000"/>
              </a:lnSpc>
              <a:spcBef>
                <a:spcPts val="500"/>
              </a:spcBef>
              <a:buNone/>
            </a:pPr>
            <a:r>
              <a:rPr lang="he-IL" sz="1200" dirty="0">
                <a:latin typeface="Tahoma" panose="020B0604030504040204" pitchFamily="34" charset="0"/>
                <a:ea typeface="Tahoma" panose="020B0604030504040204" pitchFamily="34" charset="0"/>
              </a:rPr>
              <a:t>לכן, עיריית רעננה יצאה בפיילוט בגינון "בר קיימא", שהוא גינון שהוא יפה, אסטטי, פורח וגם- חזק, חסכוני במים ותחזוקה, מקומי ומתאים לאקלים, לנוף ולבעלי החיים המקומיים </a:t>
            </a:r>
          </a:p>
          <a:p>
            <a:pPr lvl="0" algn="r">
              <a:lnSpc>
                <a:spcPct val="100000"/>
              </a:lnSpc>
              <a:spcBef>
                <a:spcPts val="500"/>
              </a:spcBef>
              <a:buNone/>
            </a:pPr>
            <a:r>
              <a:rPr lang="he-IL" sz="1200" dirty="0">
                <a:latin typeface="Tahoma" panose="020B0604030504040204" pitchFamily="34" charset="0"/>
                <a:ea typeface="Tahoma" panose="020B0604030504040204" pitchFamily="34" charset="0"/>
              </a:rPr>
              <a:t>הפיילוט שלנו התחיל בגינה אחת, וזאת מכיוון שאנו מבינים כי ישנה חשיבות לשינוי התפיסה של הדברת מזיקים ועשבים. אנו רואים לנכון להטמיע את שיטת הגינון החדשה בכל רחבי העיר, בהדרגה.</a:t>
            </a:r>
          </a:p>
          <a:p>
            <a:pPr lvl="0" algn="r">
              <a:lnSpc>
                <a:spcPct val="100000"/>
              </a:lnSpc>
              <a:spcBef>
                <a:spcPts val="500"/>
              </a:spcBef>
              <a:buNone/>
            </a:pPr>
            <a:r>
              <a:rPr lang="he-IL" altLang="he-IL" sz="1200" b="1" dirty="0">
                <a:latin typeface="Tahoma" panose="020B0604030504040204" pitchFamily="34" charset="0"/>
                <a:ea typeface="Tahoma" panose="020B0604030504040204" pitchFamily="34" charset="0"/>
              </a:rPr>
              <a:t>בימים אלו עיריית רעננה מרחיבה את הפיילוט לצמצום השימוש בקוטלי עשבים במרחב הציבורי </a:t>
            </a:r>
            <a:r>
              <a:rPr lang="he-IL" altLang="he-IL" sz="1200" dirty="0">
                <a:latin typeface="Tahoma" panose="020B0604030504040204" pitchFamily="34" charset="0"/>
                <a:ea typeface="Tahoma" panose="020B0604030504040204" pitchFamily="34" charset="0"/>
              </a:rPr>
              <a:t>וגאים להציג את "הפארק הארוך" בלב הפארק – פארק ללא קוטלי עשבים!</a:t>
            </a:r>
          </a:p>
          <a:p>
            <a:pPr lvl="0" algn="r">
              <a:lnSpc>
                <a:spcPct val="100000"/>
              </a:lnSpc>
              <a:spcBef>
                <a:spcPts val="500"/>
              </a:spcBef>
              <a:buNone/>
            </a:pPr>
            <a:r>
              <a:rPr lang="he-IL" altLang="he-IL" sz="1200" dirty="0">
                <a:latin typeface="Tahoma" panose="020B0604030504040204" pitchFamily="34" charset="0"/>
                <a:ea typeface="Tahoma" panose="020B0604030504040204" pitchFamily="34" charset="0"/>
              </a:rPr>
              <a:t>בהמשך להפסקת הריסוס במוסדות החינוך והפיילוט המוצלח בגן חגי וסביבתו, </a:t>
            </a:r>
            <a:r>
              <a:rPr lang="he-IL" altLang="he-IL" sz="1200" u="sng" dirty="0">
                <a:latin typeface="Tahoma" panose="020B0604030504040204" pitchFamily="34" charset="0"/>
                <a:ea typeface="Tahoma" panose="020B0604030504040204" pitchFamily="34" charset="0"/>
              </a:rPr>
              <a:t>מרחיבים את הפיילוט לקידום גינון בר קיימא בעיר. </a:t>
            </a:r>
          </a:p>
          <a:p>
            <a:pPr lvl="0" algn="r">
              <a:lnSpc>
                <a:spcPct val="100000"/>
              </a:lnSpc>
              <a:spcBef>
                <a:spcPts val="500"/>
              </a:spcBef>
              <a:buNone/>
            </a:pPr>
            <a:r>
              <a:rPr lang="he-IL" altLang="he-IL" sz="1200" dirty="0">
                <a:latin typeface="Tahoma" panose="020B0604030504040204" pitchFamily="34" charset="0"/>
                <a:ea typeface="Tahoma" panose="020B0604030504040204" pitchFamily="34" charset="0"/>
              </a:rPr>
              <a:t>בשטח הפארק הארוך, המקביל לרחוב </a:t>
            </a:r>
            <a:r>
              <a:rPr lang="he-IL" altLang="he-IL" sz="1200" dirty="0" err="1">
                <a:latin typeface="Tahoma" panose="020B0604030504040204" pitchFamily="34" charset="0"/>
                <a:ea typeface="Tahoma" panose="020B0604030504040204" pitchFamily="34" charset="0"/>
              </a:rPr>
              <a:t>רימלט</a:t>
            </a:r>
            <a:r>
              <a:rPr lang="he-IL" altLang="he-IL" sz="1200" dirty="0">
                <a:latin typeface="Tahoma" panose="020B0604030504040204" pitchFamily="34" charset="0"/>
                <a:ea typeface="Tahoma" panose="020B0604030504040204" pitchFamily="34" charset="0"/>
              </a:rPr>
              <a:t>, חוזקה הצמחייה הקיימת ונשתלים בימים אלו עשרות שתילים חדשים לכבוד פיילוט של שנה.</a:t>
            </a:r>
          </a:p>
          <a:p>
            <a:pPr lvl="0" algn="r">
              <a:lnSpc>
                <a:spcPct val="100000"/>
              </a:lnSpc>
              <a:spcBef>
                <a:spcPts val="500"/>
              </a:spcBef>
              <a:buNone/>
            </a:pPr>
            <a:r>
              <a:rPr lang="he-IL" altLang="he-IL" sz="1200" dirty="0">
                <a:latin typeface="Tahoma" panose="020B0604030504040204" pitchFamily="34" charset="0"/>
                <a:ea typeface="Tahoma" panose="020B0604030504040204" pitchFamily="34" charset="0"/>
              </a:rPr>
              <a:t>בנוסף, </a:t>
            </a:r>
            <a:r>
              <a:rPr lang="he-IL" altLang="he-IL" sz="1200" u="sng" dirty="0">
                <a:latin typeface="Tahoma" panose="020B0604030504040204" pitchFamily="34" charset="0"/>
                <a:ea typeface="Tahoma" panose="020B0604030504040204" pitchFamily="34" charset="0"/>
              </a:rPr>
              <a:t>החורשות</a:t>
            </a:r>
            <a:r>
              <a:rPr lang="he-IL" altLang="he-IL" sz="1200" dirty="0">
                <a:latin typeface="Tahoma" panose="020B0604030504040204" pitchFamily="34" charset="0"/>
                <a:ea typeface="Tahoma" panose="020B0604030504040204" pitchFamily="34" charset="0"/>
              </a:rPr>
              <a:t> הירוקות והפורחות בעיר מתייבשות בקיץ, והשנה עיריית רעננה התחילה פיילוט שמטרתו לבחון כיצד ניתן להתמודד עם העשבייה הגבוהה תוך שמירה על חורשות בריאות, יפות וללא ריסוסים.</a:t>
            </a:r>
          </a:p>
          <a:p>
            <a:pPr lvl="0" algn="r">
              <a:lnSpc>
                <a:spcPct val="100000"/>
              </a:lnSpc>
              <a:spcBef>
                <a:spcPts val="500"/>
              </a:spcBef>
              <a:buNone/>
            </a:pPr>
            <a:r>
              <a:rPr lang="he-IL" altLang="he-IL" sz="1200" dirty="0">
                <a:latin typeface="Tahoma" panose="020B0604030504040204" pitchFamily="34" charset="0"/>
                <a:ea typeface="Tahoma" panose="020B0604030504040204" pitchFamily="34" charset="0"/>
              </a:rPr>
              <a:t>מתוך כך, הוחלט כי כיסוח העשבייה יבוצע מעתה על ידי טרקטור שרשרת, אשר מהווה פתרון חדשני ללא שימוש בריסוס כך שבעלי החיים בסביבה אינם נפגעים ומאפשר לצמחים המקומיים להתחדש בשנה הבאה.</a:t>
            </a:r>
          </a:p>
        </p:txBody>
      </p:sp>
      <p:sp>
        <p:nvSpPr>
          <p:cNvPr id="5" name="Hexagon 6">
            <a:extLst>
              <a:ext uri="{FF2B5EF4-FFF2-40B4-BE49-F238E27FC236}">
                <a16:creationId xmlns:a16="http://schemas.microsoft.com/office/drawing/2014/main" id="{0B25D1FC-459F-4EB5-B9C5-1003D35D7ACF}"/>
              </a:ext>
            </a:extLst>
          </p:cNvPr>
          <p:cNvSpPr/>
          <p:nvPr/>
        </p:nvSpPr>
        <p:spPr>
          <a:xfrm>
            <a:off x="340522" y="2520812"/>
            <a:ext cx="2008569" cy="1560109"/>
          </a:xfrm>
          <a:prstGeom prst="rect">
            <a:avLst/>
          </a:prstGeom>
          <a:blipFill>
            <a:blip r:embed="rId7">
              <a:extLst>
                <a:ext uri="{28A0092B-C50C-407E-A947-70E740481C1C}">
                  <a14:useLocalDpi xmlns:a14="http://schemas.microsoft.com/office/drawing/2010/main" val="0"/>
                </a:ext>
              </a:extLst>
            </a:blip>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endParaRPr lang="he-IL"/>
          </a:p>
        </p:txBody>
      </p:sp>
      <p:pic>
        <p:nvPicPr>
          <p:cNvPr id="6" name="תמונה 5">
            <a:extLst>
              <a:ext uri="{FF2B5EF4-FFF2-40B4-BE49-F238E27FC236}">
                <a16:creationId xmlns:a16="http://schemas.microsoft.com/office/drawing/2014/main" id="{C7DA3B98-4F00-46AD-8C54-7BFF9EF89D09}"/>
              </a:ext>
            </a:extLst>
          </p:cNvPr>
          <p:cNvPicPr>
            <a:picLocks noChangeAspect="1"/>
          </p:cNvPicPr>
          <p:nvPr/>
        </p:nvPicPr>
        <p:blipFill>
          <a:blip r:embed="rId8"/>
          <a:stretch>
            <a:fillRect/>
          </a:stretch>
        </p:blipFill>
        <p:spPr>
          <a:xfrm>
            <a:off x="340522" y="4481960"/>
            <a:ext cx="2008569" cy="1560109"/>
          </a:xfrm>
          <a:prstGeom prst="rect">
            <a:avLst/>
          </a:prstGeom>
        </p:spPr>
      </p:pic>
    </p:spTree>
    <p:extLst>
      <p:ext uri="{BB962C8B-B14F-4D97-AF65-F5344CB8AC3E}">
        <p14:creationId xmlns:p14="http://schemas.microsoft.com/office/powerpoint/2010/main" val="77389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גנים ונוף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3" name="תיבת טקסט 2">
            <a:extLst>
              <a:ext uri="{FF2B5EF4-FFF2-40B4-BE49-F238E27FC236}">
                <a16:creationId xmlns:a16="http://schemas.microsoft.com/office/drawing/2014/main" id="{36D593FA-2BCB-464F-B52A-B5D4A8367272}"/>
              </a:ext>
            </a:extLst>
          </p:cNvPr>
          <p:cNvSpPr txBox="1"/>
          <p:nvPr/>
        </p:nvSpPr>
        <p:spPr>
          <a:xfrm>
            <a:off x="1081672" y="2291404"/>
            <a:ext cx="9430147" cy="3117007"/>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algn="r">
              <a:lnSpc>
                <a:spcPct val="150000"/>
              </a:lnSpc>
            </a:pPr>
            <a:r>
              <a:rPr lang="he-IL" sz="2400" b="1" u="sng" dirty="0"/>
              <a:t>כלואים בטבע - </a:t>
            </a:r>
          </a:p>
          <a:p>
            <a:pPr algn="r">
              <a:lnSpc>
                <a:spcPct val="150000"/>
              </a:lnSpc>
            </a:pPr>
            <a:r>
              <a:rPr lang="he-IL" sz="2000" dirty="0"/>
              <a:t>שטחים עזובים שיהפכו לשטחים מוצלים ופורחים</a:t>
            </a:r>
          </a:p>
          <a:p>
            <a:pPr algn="r">
              <a:lnSpc>
                <a:spcPct val="150000"/>
              </a:lnSpc>
            </a:pPr>
            <a:r>
              <a:rPr lang="he-IL" sz="2000" dirty="0"/>
              <a:t>שטחים שמטפלים בנגר העילי של סביבתם</a:t>
            </a:r>
          </a:p>
          <a:p>
            <a:pPr algn="r">
              <a:lnSpc>
                <a:spcPct val="150000"/>
              </a:lnSpc>
            </a:pPr>
            <a:r>
              <a:rPr lang="he-IL" sz="2000" dirty="0"/>
              <a:t>עדיפות לשטחים בייעוד </a:t>
            </a:r>
            <a:r>
              <a:rPr lang="he-IL" sz="2000" dirty="0" err="1"/>
              <a:t>שצ"פ</a:t>
            </a:r>
            <a:r>
              <a:rPr lang="he-IL" sz="2000" dirty="0"/>
              <a:t> </a:t>
            </a:r>
          </a:p>
          <a:p>
            <a:pPr algn="r">
              <a:lnSpc>
                <a:spcPct val="150000"/>
              </a:lnSpc>
            </a:pPr>
            <a:r>
              <a:rPr lang="he-IL" sz="2000" dirty="0"/>
              <a:t>תכולת השטח :מפלסים לניהול הנגר, עצים, שיחים / פרחי בר, ספסל ישיבה</a:t>
            </a:r>
          </a:p>
          <a:p>
            <a:pPr algn="r">
              <a:lnSpc>
                <a:spcPct val="200000"/>
              </a:lnSpc>
            </a:pPr>
            <a:endParaRPr lang="he-IL" sz="2400" dirty="0"/>
          </a:p>
        </p:txBody>
      </p:sp>
    </p:spTree>
    <p:extLst>
      <p:ext uri="{BB962C8B-B14F-4D97-AF65-F5344CB8AC3E}">
        <p14:creationId xmlns:p14="http://schemas.microsoft.com/office/powerpoint/2010/main" val="272059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פרחי בר | השותפות לקיימות אזורית">
            <a:extLst>
              <a:ext uri="{FF2B5EF4-FFF2-40B4-BE49-F238E27FC236}">
                <a16:creationId xmlns:a16="http://schemas.microsoft.com/office/drawing/2014/main" id="{14CF2E1E-66B2-4709-BDE2-D70DC9F16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781" y="1201783"/>
            <a:ext cx="11708454" cy="45659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קבוצה 4">
            <a:extLst>
              <a:ext uri="{FF2B5EF4-FFF2-40B4-BE49-F238E27FC236}">
                <a16:creationId xmlns:a16="http://schemas.microsoft.com/office/drawing/2014/main" id="{C9F08A6A-678B-4568-9641-C7D906EC2D10}"/>
              </a:ext>
            </a:extLst>
          </p:cNvPr>
          <p:cNvGrpSpPr/>
          <p:nvPr/>
        </p:nvGrpSpPr>
        <p:grpSpPr>
          <a:xfrm>
            <a:off x="3258112" y="1271944"/>
            <a:ext cx="5675776" cy="4344956"/>
            <a:chOff x="3752296" y="1501420"/>
            <a:chExt cx="4820232" cy="4486245"/>
          </a:xfrm>
          <a:solidFill>
            <a:schemeClr val="bg1"/>
          </a:solidFill>
          <a:effectLst>
            <a:outerShdw blurRad="50800" dist="38100" dir="2700000" algn="tl" rotWithShape="0">
              <a:prstClr val="black">
                <a:alpha val="40000"/>
              </a:prstClr>
            </a:outerShdw>
          </a:effectLst>
        </p:grpSpPr>
        <p:sp>
          <p:nvSpPr>
            <p:cNvPr id="6" name="צורה חופשית 4">
              <a:extLst>
                <a:ext uri="{FF2B5EF4-FFF2-40B4-BE49-F238E27FC236}">
                  <a16:creationId xmlns:a16="http://schemas.microsoft.com/office/drawing/2014/main" id="{00143425-6965-423A-B676-1D13A10906AD}"/>
                </a:ext>
              </a:extLst>
            </p:cNvPr>
            <p:cNvSpPr/>
            <p:nvPr/>
          </p:nvSpPr>
          <p:spPr>
            <a:xfrm>
              <a:off x="3752296" y="1501420"/>
              <a:ext cx="4820232" cy="581722"/>
            </a:xfrm>
            <a:prstGeom prst="round2DiagRect">
              <a:avLst/>
            </a:prstGeom>
            <a:noFill/>
            <a:ln w="19050">
              <a:solidFill>
                <a:schemeClr val="bg1"/>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lIns="170689" tIns="43636" rIns="43636" bIns="43638" spcCol="1270" anchor="ctr"/>
            <a:lstStyle/>
            <a:p>
              <a:pPr marL="285750" indent="-285750" algn="r" rtl="1">
                <a:buFont typeface="Arial" panose="020B0604020202020204" pitchFamily="34" charset="0"/>
                <a:buChar char="•"/>
              </a:pPr>
              <a:r>
                <a:rPr lang="he-IL" sz="2400" b="1" dirty="0">
                  <a:solidFill>
                    <a:schemeClr val="tx1"/>
                  </a:solidFill>
                </a:rPr>
                <a:t>משבר האקלים כבר כאן</a:t>
              </a:r>
            </a:p>
          </p:txBody>
        </p:sp>
        <p:sp>
          <p:nvSpPr>
            <p:cNvPr id="7" name="צורה חופשית 6">
              <a:extLst>
                <a:ext uri="{FF2B5EF4-FFF2-40B4-BE49-F238E27FC236}">
                  <a16:creationId xmlns:a16="http://schemas.microsoft.com/office/drawing/2014/main" id="{C5307E6C-D1F1-4F9C-BBC9-382B7749D450}"/>
                </a:ext>
              </a:extLst>
            </p:cNvPr>
            <p:cNvSpPr/>
            <p:nvPr/>
          </p:nvSpPr>
          <p:spPr>
            <a:xfrm>
              <a:off x="3752296" y="2278883"/>
              <a:ext cx="4820232" cy="581722"/>
            </a:xfrm>
            <a:prstGeom prst="round2DiagRect">
              <a:avLst/>
            </a:prstGeom>
            <a:noFill/>
            <a:ln w="19050">
              <a:solidFill>
                <a:schemeClr val="bg1"/>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lIns="170689" tIns="43636" rIns="43636" bIns="43638" spcCol="1270" anchor="ctr"/>
            <a:lstStyle/>
            <a:p>
              <a:pPr marL="285750" indent="-285750" algn="r" rtl="1">
                <a:buFont typeface="Arial" panose="020B0604020202020204" pitchFamily="34" charset="0"/>
                <a:buChar char="•"/>
              </a:pPr>
              <a:r>
                <a:rPr lang="he-IL" sz="2400" b="1" dirty="0">
                  <a:solidFill>
                    <a:schemeClr val="tx1"/>
                  </a:solidFill>
                </a:rPr>
                <a:t>חלחול מים – טיפול בנגר עילי</a:t>
              </a:r>
            </a:p>
          </p:txBody>
        </p:sp>
        <p:sp>
          <p:nvSpPr>
            <p:cNvPr id="8" name="צורה חופשית 8">
              <a:extLst>
                <a:ext uri="{FF2B5EF4-FFF2-40B4-BE49-F238E27FC236}">
                  <a16:creationId xmlns:a16="http://schemas.microsoft.com/office/drawing/2014/main" id="{80695F10-4FC4-467D-83A2-06D24E9779F8}"/>
                </a:ext>
              </a:extLst>
            </p:cNvPr>
            <p:cNvSpPr/>
            <p:nvPr/>
          </p:nvSpPr>
          <p:spPr>
            <a:xfrm>
              <a:off x="3752296" y="3064798"/>
              <a:ext cx="4820232" cy="581722"/>
            </a:xfrm>
            <a:prstGeom prst="round2DiagRect">
              <a:avLst/>
            </a:prstGeom>
            <a:noFill/>
            <a:ln w="19050">
              <a:solidFill>
                <a:schemeClr val="bg1"/>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lIns="170689" tIns="43636" rIns="43636" bIns="43638" spcCol="1270" anchor="ctr"/>
            <a:lstStyle/>
            <a:p>
              <a:pPr marL="285750" indent="-285750" algn="r" rtl="1">
                <a:buFont typeface="Arial" panose="020B0604020202020204" pitchFamily="34" charset="0"/>
                <a:buChar char="•"/>
              </a:pPr>
              <a:r>
                <a:rPr lang="he-IL" sz="2400" b="1" dirty="0">
                  <a:solidFill>
                    <a:schemeClr val="tx1"/>
                  </a:solidFill>
                </a:rPr>
                <a:t>ניצול שטחים כלואים </a:t>
              </a:r>
            </a:p>
          </p:txBody>
        </p:sp>
        <p:sp>
          <p:nvSpPr>
            <p:cNvPr id="9" name="צורה חופשית 10">
              <a:extLst>
                <a:ext uri="{FF2B5EF4-FFF2-40B4-BE49-F238E27FC236}">
                  <a16:creationId xmlns:a16="http://schemas.microsoft.com/office/drawing/2014/main" id="{E5274F33-FA89-48A4-BC6E-E9E5983DAADB}"/>
                </a:ext>
              </a:extLst>
            </p:cNvPr>
            <p:cNvSpPr/>
            <p:nvPr/>
          </p:nvSpPr>
          <p:spPr>
            <a:xfrm>
              <a:off x="3752296" y="3891643"/>
              <a:ext cx="4820232" cy="581722"/>
            </a:xfrm>
            <a:prstGeom prst="round2DiagRect">
              <a:avLst/>
            </a:prstGeom>
            <a:noFill/>
            <a:ln w="19050">
              <a:solidFill>
                <a:schemeClr val="bg1"/>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lIns="170689" tIns="43636" rIns="43636" bIns="43638" spcCol="1270" anchor="ctr"/>
            <a:lstStyle/>
            <a:p>
              <a:pPr marL="285750" indent="-285750" algn="r" rtl="1">
                <a:buFont typeface="Arial" panose="020B0604020202020204" pitchFamily="34" charset="0"/>
                <a:buChar char="•"/>
              </a:pPr>
              <a:r>
                <a:rPr lang="he-IL" sz="2400" b="1" dirty="0">
                  <a:solidFill>
                    <a:schemeClr val="tx1"/>
                  </a:solidFill>
                </a:rPr>
                <a:t>השבת פרחי הבר ויער עצי מאכל</a:t>
              </a:r>
            </a:p>
          </p:txBody>
        </p:sp>
        <p:sp>
          <p:nvSpPr>
            <p:cNvPr id="10" name="צורה חופשית 12">
              <a:extLst>
                <a:ext uri="{FF2B5EF4-FFF2-40B4-BE49-F238E27FC236}">
                  <a16:creationId xmlns:a16="http://schemas.microsoft.com/office/drawing/2014/main" id="{2AD55946-6C59-4D17-8672-9315F3F29C81}"/>
                </a:ext>
              </a:extLst>
            </p:cNvPr>
            <p:cNvSpPr/>
            <p:nvPr/>
          </p:nvSpPr>
          <p:spPr>
            <a:xfrm>
              <a:off x="3752296" y="4658280"/>
              <a:ext cx="4820232" cy="581722"/>
            </a:xfrm>
            <a:prstGeom prst="round2DiagRect">
              <a:avLst/>
            </a:prstGeom>
            <a:noFill/>
            <a:ln w="19050">
              <a:solidFill>
                <a:schemeClr val="bg1"/>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lIns="170689" tIns="43636" rIns="43636" bIns="43638" spcCol="1270" anchor="ctr"/>
            <a:lstStyle/>
            <a:p>
              <a:pPr marL="285750" indent="-285750" algn="r" rtl="1">
                <a:buFont typeface="Arial" panose="020B0604020202020204" pitchFamily="34" charset="0"/>
                <a:buChar char="•"/>
              </a:pPr>
              <a:r>
                <a:rPr lang="he-IL" sz="2400" b="1" dirty="0">
                  <a:solidFill>
                    <a:schemeClr val="tx1"/>
                  </a:solidFill>
                </a:rPr>
                <a:t>מניעת תביעות השבה  עתידיות</a:t>
              </a:r>
            </a:p>
          </p:txBody>
        </p:sp>
        <p:sp>
          <p:nvSpPr>
            <p:cNvPr id="11" name="צורה חופשית 14">
              <a:extLst>
                <a:ext uri="{FF2B5EF4-FFF2-40B4-BE49-F238E27FC236}">
                  <a16:creationId xmlns:a16="http://schemas.microsoft.com/office/drawing/2014/main" id="{7080DDA9-543B-4D47-845D-A60124AB83E7}"/>
                </a:ext>
              </a:extLst>
            </p:cNvPr>
            <p:cNvSpPr/>
            <p:nvPr/>
          </p:nvSpPr>
          <p:spPr>
            <a:xfrm>
              <a:off x="3752296" y="5405942"/>
              <a:ext cx="4820232" cy="581723"/>
            </a:xfrm>
            <a:prstGeom prst="round2DiagRect">
              <a:avLst/>
            </a:prstGeom>
            <a:noFill/>
            <a:ln w="19050">
              <a:solidFill>
                <a:schemeClr val="bg1"/>
              </a:solidFill>
            </a:ln>
          </p:spPr>
          <p:style>
            <a:lnRef idx="2">
              <a:schemeClr val="accent3"/>
            </a:lnRef>
            <a:fillRef idx="1">
              <a:schemeClr val="lt1"/>
            </a:fillRef>
            <a:effectRef idx="0">
              <a:schemeClr val="accent3"/>
            </a:effectRef>
            <a:fontRef idx="minor">
              <a:schemeClr val="dk1">
                <a:hueOff val="0"/>
                <a:satOff val="0"/>
                <a:lumOff val="0"/>
                <a:alphaOff val="0"/>
              </a:schemeClr>
            </a:fontRef>
          </p:style>
          <p:txBody>
            <a:bodyPr lIns="170689" tIns="43636" rIns="43636" bIns="43638" spcCol="1270" anchor="ctr"/>
            <a:lstStyle/>
            <a:p>
              <a:pPr marL="342900" lvl="1" indent="-342900" algn="r" defTabSz="1066800" rtl="1">
                <a:lnSpc>
                  <a:spcPct val="90000"/>
                </a:lnSpc>
                <a:spcAft>
                  <a:spcPct val="15000"/>
                </a:spcAft>
                <a:buClr>
                  <a:schemeClr val="accent6"/>
                </a:buClr>
                <a:buSzPct val="70000"/>
                <a:buFont typeface="Arial" panose="020B0604020202020204" pitchFamily="34" charset="0"/>
                <a:buChar char="•"/>
              </a:pPr>
              <a:r>
                <a:rPr lang="he-IL" sz="2400" b="1" dirty="0">
                  <a:solidFill>
                    <a:schemeClr val="tx1"/>
                  </a:solidFill>
                </a:rPr>
                <a:t>מינימום טיפול ומינימום השקעה</a:t>
              </a:r>
            </a:p>
          </p:txBody>
        </p:sp>
      </p:grpSp>
      <p:pic>
        <p:nvPicPr>
          <p:cNvPr id="13" name="Picture 2">
            <a:extLst>
              <a:ext uri="{FF2B5EF4-FFF2-40B4-BE49-F238E27FC236}">
                <a16:creationId xmlns:a16="http://schemas.microsoft.com/office/drawing/2014/main" id="{BE6C827B-7FD4-4C53-9455-05AEA4917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02" y="477668"/>
            <a:ext cx="4662435" cy="26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סורגית - סורגים לחדרי ילדים">
            <a:extLst>
              <a:ext uri="{FF2B5EF4-FFF2-40B4-BE49-F238E27FC236}">
                <a16:creationId xmlns:a16="http://schemas.microsoft.com/office/drawing/2014/main" id="{C301B30E-EC81-4798-82DE-E52BC80FF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826" y="2588323"/>
            <a:ext cx="2545772" cy="156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גנים ונוף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23" name="תיבת טקסט 22">
            <a:extLst>
              <a:ext uri="{FF2B5EF4-FFF2-40B4-BE49-F238E27FC236}">
                <a16:creationId xmlns:a16="http://schemas.microsoft.com/office/drawing/2014/main" id="{B120B19C-BA64-4855-9884-DC35410D16A6}"/>
              </a:ext>
            </a:extLst>
          </p:cNvPr>
          <p:cNvSpPr txBox="1"/>
          <p:nvPr/>
        </p:nvSpPr>
        <p:spPr>
          <a:xfrm>
            <a:off x="2682925" y="2216818"/>
            <a:ext cx="7526661" cy="2033570"/>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lvl="0" algn="r" rtl="1">
              <a:lnSpc>
                <a:spcPct val="150000"/>
              </a:lnSpc>
            </a:pPr>
            <a:r>
              <a:rPr lang="he-IL" sz="1600" b="1" dirty="0">
                <a:latin typeface="Tahoma" panose="020B0604030504040204" pitchFamily="34" charset="0"/>
                <a:ea typeface="Tahoma" panose="020B0604030504040204" pitchFamily="34" charset="0"/>
              </a:rPr>
              <a:t>גיזומי חורף-</a:t>
            </a:r>
          </a:p>
          <a:p>
            <a:pPr lvl="0" algn="r" rtl="1">
              <a:lnSpc>
                <a:spcPct val="150000"/>
              </a:lnSpc>
            </a:pPr>
            <a:r>
              <a:rPr lang="he-IL" sz="1400" dirty="0">
                <a:latin typeface="Tahoma" panose="020B0604030504040204" pitchFamily="34" charset="0"/>
                <a:ea typeface="Tahoma" panose="020B0604030504040204" pitchFamily="34" charset="0"/>
              </a:rPr>
              <a:t>כחלק מהערכות לחורף, מתחילים בגיזומים בכל רחבי העיר בשת"פ חברת חשמל. </a:t>
            </a:r>
            <a:endParaRPr lang="en-US" sz="1400" dirty="0">
              <a:latin typeface="Tahoma" panose="020B0604030504040204" pitchFamily="34" charset="0"/>
              <a:ea typeface="Tahoma" panose="020B0604030504040204" pitchFamily="34" charset="0"/>
            </a:endParaRPr>
          </a:p>
          <a:p>
            <a:pPr lvl="0" algn="r" rtl="1">
              <a:lnSpc>
                <a:spcPct val="150000"/>
              </a:lnSpc>
            </a:pPr>
            <a:r>
              <a:rPr lang="he-IL" sz="1400" dirty="0">
                <a:latin typeface="Tahoma" panose="020B0604030504040204" pitchFamily="34" charset="0"/>
                <a:ea typeface="Tahoma" panose="020B0604030504040204" pitchFamily="34" charset="0"/>
              </a:rPr>
              <a:t>העבודה נחלקת למספר צרכים:</a:t>
            </a:r>
            <a:endParaRPr lang="en-US" sz="1400" dirty="0">
              <a:latin typeface="Tahoma" panose="020B0604030504040204" pitchFamily="34" charset="0"/>
              <a:ea typeface="Tahoma" panose="020B0604030504040204" pitchFamily="34" charset="0"/>
            </a:endParaRPr>
          </a:p>
          <a:p>
            <a:pPr marL="0" lvl="1" algn="r" rtl="1">
              <a:lnSpc>
                <a:spcPct val="150000"/>
              </a:lnSpc>
            </a:pPr>
            <a:r>
              <a:rPr lang="he-IL" sz="1400" dirty="0">
                <a:latin typeface="Tahoma" panose="020B0604030504040204" pitchFamily="34" charset="0"/>
                <a:ea typeface="Tahoma" panose="020B0604030504040204" pitchFamily="34" charset="0"/>
              </a:rPr>
              <a:t>ביצוע כריתות של עצים שמסכנים קווי מתח/ שנאים וכבר אושרו לכריתה</a:t>
            </a:r>
            <a:endParaRPr lang="en-US" sz="1400" dirty="0">
              <a:latin typeface="Tahoma" panose="020B0604030504040204" pitchFamily="34" charset="0"/>
              <a:ea typeface="Tahoma" panose="020B0604030504040204" pitchFamily="34" charset="0"/>
            </a:endParaRPr>
          </a:p>
          <a:p>
            <a:pPr marL="0" lvl="1" algn="r" rtl="1">
              <a:lnSpc>
                <a:spcPct val="150000"/>
              </a:lnSpc>
            </a:pPr>
            <a:r>
              <a:rPr lang="he-IL" sz="1400" dirty="0">
                <a:latin typeface="Tahoma" panose="020B0604030504040204" pitchFamily="34" charset="0"/>
                <a:ea typeface="Tahoma" panose="020B0604030504040204" pitchFamily="34" charset="0"/>
              </a:rPr>
              <a:t>עזרה במתן מענה לפניות תושבים למול חברת חשמל</a:t>
            </a:r>
            <a:endParaRPr lang="en-US" sz="1400" dirty="0">
              <a:latin typeface="Tahoma" panose="020B0604030504040204" pitchFamily="34" charset="0"/>
              <a:ea typeface="Tahoma" panose="020B0604030504040204" pitchFamily="34" charset="0"/>
            </a:endParaRPr>
          </a:p>
          <a:p>
            <a:pPr marL="0" lvl="1" algn="r" rtl="1">
              <a:lnSpc>
                <a:spcPct val="150000"/>
              </a:lnSpc>
            </a:pPr>
            <a:r>
              <a:rPr lang="he-IL" sz="1400" dirty="0">
                <a:latin typeface="Tahoma" panose="020B0604030504040204" pitchFamily="34" charset="0"/>
                <a:ea typeface="Tahoma" panose="020B0604030504040204" pitchFamily="34" charset="0"/>
              </a:rPr>
              <a:t>ביצוע עבודות יזומות לגיזום ברחובות העיר – הורדת משקלים וטיפול בעצים ותיקים וגדולים </a:t>
            </a:r>
            <a:endParaRPr lang="en-US" sz="1400" dirty="0">
              <a:latin typeface="Tahoma" panose="020B0604030504040204" pitchFamily="34" charset="0"/>
              <a:ea typeface="Tahoma" panose="020B0604030504040204" pitchFamily="34" charset="0"/>
            </a:endParaRPr>
          </a:p>
        </p:txBody>
      </p:sp>
      <p:pic>
        <p:nvPicPr>
          <p:cNvPr id="31" name="תמונה 30">
            <a:extLst>
              <a:ext uri="{FF2B5EF4-FFF2-40B4-BE49-F238E27FC236}">
                <a16:creationId xmlns:a16="http://schemas.microsoft.com/office/drawing/2014/main" id="{BD6E5554-6F75-41DE-B734-E1660229B6B7}"/>
              </a:ext>
            </a:extLst>
          </p:cNvPr>
          <p:cNvPicPr>
            <a:picLocks noChangeAspect="1"/>
          </p:cNvPicPr>
          <p:nvPr/>
        </p:nvPicPr>
        <p:blipFill>
          <a:blip r:embed="rId7"/>
          <a:stretch>
            <a:fillRect/>
          </a:stretch>
        </p:blipFill>
        <p:spPr>
          <a:xfrm>
            <a:off x="8370096" y="4306585"/>
            <a:ext cx="3095625" cy="2495218"/>
          </a:xfrm>
          <a:prstGeom prst="rect">
            <a:avLst/>
          </a:prstGeom>
        </p:spPr>
      </p:pic>
      <p:pic>
        <p:nvPicPr>
          <p:cNvPr id="33" name="תמונה 32">
            <a:extLst>
              <a:ext uri="{FF2B5EF4-FFF2-40B4-BE49-F238E27FC236}">
                <a16:creationId xmlns:a16="http://schemas.microsoft.com/office/drawing/2014/main" id="{85A87970-993C-4E98-A108-782911AF416C}"/>
              </a:ext>
            </a:extLst>
          </p:cNvPr>
          <p:cNvPicPr>
            <a:picLocks noChangeAspect="1"/>
          </p:cNvPicPr>
          <p:nvPr/>
        </p:nvPicPr>
        <p:blipFill>
          <a:blip r:embed="rId8"/>
          <a:stretch>
            <a:fillRect/>
          </a:stretch>
        </p:blipFill>
        <p:spPr>
          <a:xfrm>
            <a:off x="726281" y="4311852"/>
            <a:ext cx="3095625" cy="2431595"/>
          </a:xfrm>
          <a:prstGeom prst="rect">
            <a:avLst/>
          </a:prstGeom>
        </p:spPr>
      </p:pic>
    </p:spTree>
    <p:extLst>
      <p:ext uri="{BB962C8B-B14F-4D97-AF65-F5344CB8AC3E}">
        <p14:creationId xmlns:p14="http://schemas.microsoft.com/office/powerpoint/2010/main" val="21567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גנים ונוף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23" name="תיבת טקסט 22">
            <a:extLst>
              <a:ext uri="{FF2B5EF4-FFF2-40B4-BE49-F238E27FC236}">
                <a16:creationId xmlns:a16="http://schemas.microsoft.com/office/drawing/2014/main" id="{B120B19C-BA64-4855-9884-DC35410D16A6}"/>
              </a:ext>
            </a:extLst>
          </p:cNvPr>
          <p:cNvSpPr txBox="1"/>
          <p:nvPr/>
        </p:nvSpPr>
        <p:spPr>
          <a:xfrm>
            <a:off x="5378207" y="2207959"/>
            <a:ext cx="5127258" cy="3871894"/>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algn="r" rtl="1">
              <a:lnSpc>
                <a:spcPct val="150000"/>
              </a:lnSpc>
              <a:buNone/>
            </a:pPr>
            <a:r>
              <a:rPr lang="he-IL" sz="2000" b="1" dirty="0">
                <a:latin typeface="Tahoma" panose="020B0604030504040204" pitchFamily="34" charset="0"/>
                <a:ea typeface="Tahoma" panose="020B0604030504040204" pitchFamily="34" charset="0"/>
              </a:rPr>
              <a:t>תכנית אב שנתית לשיקום תשתיות להולכי רגל במרחב הציבורי-</a:t>
            </a:r>
          </a:p>
          <a:p>
            <a:pPr algn="r" rtl="1">
              <a:lnSpc>
                <a:spcPct val="150000"/>
              </a:lnSpc>
              <a:buNone/>
            </a:pPr>
            <a:r>
              <a:rPr lang="he-IL" dirty="0">
                <a:latin typeface="Tahoma" panose="020B0604030504040204" pitchFamily="34" charset="0"/>
                <a:ea typeface="Tahoma" panose="020B0604030504040204" pitchFamily="34" charset="0"/>
              </a:rPr>
              <a:t>השנה בוצע סקר מדרכות ברחבי העיר. בהתאם לסקר התחלנו לתקן את המדרכות במרחב הציבורי</a:t>
            </a:r>
          </a:p>
          <a:p>
            <a:pPr algn="r" rtl="1">
              <a:lnSpc>
                <a:spcPct val="150000"/>
              </a:lnSpc>
              <a:buNone/>
            </a:pPr>
            <a:r>
              <a:rPr lang="he-IL" dirty="0">
                <a:latin typeface="Tahoma" panose="020B0604030504040204" pitchFamily="34" charset="0"/>
                <a:ea typeface="Tahoma" panose="020B0604030504040204" pitchFamily="34" charset="0"/>
              </a:rPr>
              <a:t>אנו מתוכננים לסיים לתקן את כלל המפגעים במדרכה בשכונות </a:t>
            </a:r>
            <a:r>
              <a:rPr lang="he-IL" dirty="0" err="1">
                <a:latin typeface="Tahoma" panose="020B0604030504040204" pitchFamily="34" charset="0"/>
                <a:ea typeface="Tahoma" panose="020B0604030504040204" pitchFamily="34" charset="0"/>
              </a:rPr>
              <a:t>הותיקות</a:t>
            </a:r>
            <a:r>
              <a:rPr lang="he-IL" dirty="0">
                <a:latin typeface="Tahoma" panose="020B0604030504040204" pitchFamily="34" charset="0"/>
                <a:ea typeface="Tahoma" panose="020B0604030504040204" pitchFamily="34" charset="0"/>
              </a:rPr>
              <a:t> והמיקומים שהוגדרו כדחופים ביותר עד לסוף השנה</a:t>
            </a:r>
            <a:endParaRPr lang="en-US" dirty="0">
              <a:latin typeface="Tahoma" panose="020B0604030504040204" pitchFamily="34" charset="0"/>
              <a:ea typeface="Tahoma" panose="020B0604030504040204" pitchFamily="34" charset="0"/>
            </a:endParaRPr>
          </a:p>
          <a:p>
            <a:pPr algn="r" rtl="1">
              <a:lnSpc>
                <a:spcPct val="150000"/>
              </a:lnSpc>
              <a:buNone/>
            </a:pPr>
            <a:r>
              <a:rPr lang="he-IL" dirty="0">
                <a:latin typeface="Tahoma" panose="020B0604030504040204" pitchFamily="34" charset="0"/>
                <a:ea typeface="Tahoma" panose="020B0604030504040204" pitchFamily="34" charset="0"/>
              </a:rPr>
              <a:t>זהו סקר ראשון מסוגו שנערך ברשות כלשהי וביצוע עבודות יזומות בכלל העיר ולא עבודות </a:t>
            </a:r>
            <a:endParaRPr lang="en-US" dirty="0">
              <a:latin typeface="Tahoma" panose="020B0604030504040204" pitchFamily="34" charset="0"/>
              <a:ea typeface="Tahoma" panose="020B0604030504040204" pitchFamily="34" charset="0"/>
            </a:endParaRPr>
          </a:p>
        </p:txBody>
      </p:sp>
      <p:pic>
        <p:nvPicPr>
          <p:cNvPr id="2" name="תמונה 1">
            <a:extLst>
              <a:ext uri="{FF2B5EF4-FFF2-40B4-BE49-F238E27FC236}">
                <a16:creationId xmlns:a16="http://schemas.microsoft.com/office/drawing/2014/main" id="{49803B0A-A5D6-4C74-9F72-22F19F2047F1}"/>
              </a:ext>
            </a:extLst>
          </p:cNvPr>
          <p:cNvPicPr>
            <a:picLocks noChangeAspect="1"/>
          </p:cNvPicPr>
          <p:nvPr/>
        </p:nvPicPr>
        <p:blipFill>
          <a:blip r:embed="rId7"/>
          <a:stretch>
            <a:fillRect/>
          </a:stretch>
        </p:blipFill>
        <p:spPr>
          <a:xfrm>
            <a:off x="3248261" y="5064100"/>
            <a:ext cx="1838650" cy="1612038"/>
          </a:xfrm>
          <a:prstGeom prst="rect">
            <a:avLst/>
          </a:prstGeom>
        </p:spPr>
      </p:pic>
      <p:pic>
        <p:nvPicPr>
          <p:cNvPr id="4" name="תמונה 3">
            <a:extLst>
              <a:ext uri="{FF2B5EF4-FFF2-40B4-BE49-F238E27FC236}">
                <a16:creationId xmlns:a16="http://schemas.microsoft.com/office/drawing/2014/main" id="{598823BF-FB95-44AE-84A6-3E48D4F673D9}"/>
              </a:ext>
            </a:extLst>
          </p:cNvPr>
          <p:cNvPicPr>
            <a:picLocks noChangeAspect="1"/>
          </p:cNvPicPr>
          <p:nvPr/>
        </p:nvPicPr>
        <p:blipFill>
          <a:blip r:embed="rId8"/>
          <a:stretch>
            <a:fillRect/>
          </a:stretch>
        </p:blipFill>
        <p:spPr>
          <a:xfrm>
            <a:off x="160884" y="2159659"/>
            <a:ext cx="2926494" cy="4516479"/>
          </a:xfrm>
          <a:prstGeom prst="rect">
            <a:avLst/>
          </a:prstGeom>
        </p:spPr>
      </p:pic>
    </p:spTree>
    <p:extLst>
      <p:ext uri="{BB962C8B-B14F-4D97-AF65-F5344CB8AC3E}">
        <p14:creationId xmlns:p14="http://schemas.microsoft.com/office/powerpoint/2010/main" val="44984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גנים ונוף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4" name="תיבת טקסט 3">
            <a:extLst>
              <a:ext uri="{FF2B5EF4-FFF2-40B4-BE49-F238E27FC236}">
                <a16:creationId xmlns:a16="http://schemas.microsoft.com/office/drawing/2014/main" id="{F96B62D5-5E29-400C-A808-2B104C5B1C39}"/>
              </a:ext>
            </a:extLst>
          </p:cNvPr>
          <p:cNvSpPr txBox="1"/>
          <p:nvPr/>
        </p:nvSpPr>
        <p:spPr>
          <a:xfrm>
            <a:off x="3965331" y="2161201"/>
            <a:ext cx="8016234" cy="4196020"/>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lvl="0" algn="r" rtl="1">
              <a:lnSpc>
                <a:spcPct val="150000"/>
              </a:lnSpc>
            </a:pPr>
            <a:r>
              <a:rPr lang="he-IL" sz="1800" b="1" u="sng" dirty="0">
                <a:effectLst/>
                <a:latin typeface="Calibri" panose="020F0502020204030204" pitchFamily="34" charset="0"/>
                <a:ea typeface="Times New Roman" panose="02020603050405020304" pitchFamily="18" charset="0"/>
              </a:rPr>
              <a:t>פתיחת שנת הלימודים – </a:t>
            </a: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הכנת של כל מוסדות הלימודים לפתיחת שנה חדשה – 30 בתי ספר  + 133 גני ילדים</a:t>
            </a:r>
            <a:endParaRPr lang="en-US" sz="1800" dirty="0">
              <a:effectLst/>
              <a:latin typeface="Calibri" panose="020F0502020204030204" pitchFamily="34" charset="0"/>
              <a:ea typeface="Calibri" panose="020F0502020204030204" pitchFamily="34" charset="0"/>
            </a:endParaRP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ביצוע סקר בטיחות בעצים.</a:t>
            </a:r>
            <a:endParaRPr lang="en-US" sz="1800" dirty="0">
              <a:effectLst/>
              <a:latin typeface="Calibri" panose="020F0502020204030204" pitchFamily="34" charset="0"/>
              <a:ea typeface="Calibri" panose="020F0502020204030204" pitchFamily="34" charset="0"/>
            </a:endParaRP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ביצוע כריתות וגיזום ע"פ צורך – כ- 50 כריתות, ולמעלה מ 800 עצים נגזמו.</a:t>
            </a:r>
            <a:endParaRPr lang="en-US" sz="1800" dirty="0">
              <a:effectLst/>
              <a:latin typeface="Calibri" panose="020F0502020204030204" pitchFamily="34" charset="0"/>
              <a:ea typeface="Calibri" panose="020F0502020204030204" pitchFamily="34" charset="0"/>
            </a:endParaRP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בדיקה ותיקון מערכות השקיה. </a:t>
            </a:r>
            <a:endParaRPr lang="en-US" sz="1800" dirty="0">
              <a:effectLst/>
              <a:latin typeface="Calibri" panose="020F0502020204030204" pitchFamily="34" charset="0"/>
              <a:ea typeface="Calibri" panose="020F0502020204030204" pitchFamily="34" charset="0"/>
            </a:endParaRP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שתילות לפתיחת שנה. </a:t>
            </a:r>
            <a:endParaRPr lang="en-US" sz="1800" dirty="0">
              <a:effectLst/>
              <a:latin typeface="Calibri" panose="020F0502020204030204" pitchFamily="34" charset="0"/>
              <a:ea typeface="Calibri" panose="020F0502020204030204" pitchFamily="34" charset="0"/>
            </a:endParaRP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שדרוג גינון במוסדות שעברו שיפוץ עומק ( 2 בתי ספר ו- 6 גני ילדים ).</a:t>
            </a:r>
            <a:endParaRPr lang="en-US" sz="1800" dirty="0">
              <a:effectLst/>
              <a:latin typeface="Calibri" panose="020F0502020204030204" pitchFamily="34" charset="0"/>
              <a:ea typeface="Calibri" panose="020F0502020204030204" pitchFamily="34" charset="0"/>
            </a:endParaRPr>
          </a:p>
          <a:p>
            <a:pPr marL="342900" lvl="0" indent="-342900" algn="r" rtl="1">
              <a:lnSpc>
                <a:spcPct val="150000"/>
              </a:lnSpc>
              <a:buFont typeface="Arial" panose="020B0604020202020204" pitchFamily="34" charset="0"/>
              <a:buChar char="-"/>
            </a:pPr>
            <a:r>
              <a:rPr lang="he-IL" sz="1800" dirty="0">
                <a:effectLst/>
                <a:latin typeface="Calibri" panose="020F0502020204030204" pitchFamily="34" charset="0"/>
                <a:ea typeface="Times New Roman" panose="02020603050405020304" pitchFamily="18" charset="0"/>
              </a:rPr>
              <a:t>ביצוע ניקיון חצרות ומגרשי ספורט  לקראת הפתיחה. </a:t>
            </a:r>
          </a:p>
          <a:p>
            <a:pPr marL="342900" lvl="0" indent="-342900" algn="r" rtl="1">
              <a:lnSpc>
                <a:spcPct val="150000"/>
              </a:lnSpc>
              <a:buFont typeface="Arial" panose="020B0604020202020204" pitchFamily="34" charset="0"/>
              <a:buChar char="-"/>
            </a:pPr>
            <a:r>
              <a:rPr lang="he-IL" dirty="0">
                <a:latin typeface="Calibri" panose="020F0502020204030204" pitchFamily="34" charset="0"/>
                <a:ea typeface="Times New Roman" panose="02020603050405020304" pitchFamily="18" charset="0"/>
              </a:rPr>
              <a:t>שדרוג חצרות בבתי הספר- חדש! </a:t>
            </a:r>
          </a:p>
          <a:p>
            <a:pPr lvl="0" algn="r" rtl="1">
              <a:lnSpc>
                <a:spcPct val="150000"/>
              </a:lnSpc>
            </a:pPr>
            <a:r>
              <a:rPr lang="he-IL" dirty="0">
                <a:latin typeface="Calibri" panose="020F0502020204030204" pitchFamily="34" charset="0"/>
                <a:ea typeface="Times New Roman" panose="02020603050405020304" pitchFamily="18" charset="0"/>
              </a:rPr>
              <a:t>השנה שודרגו חצרות ב-17 בתי ספר </a:t>
            </a:r>
          </a:p>
        </p:txBody>
      </p:sp>
      <p:pic>
        <p:nvPicPr>
          <p:cNvPr id="6" name="תמונה 5">
            <a:extLst>
              <a:ext uri="{FF2B5EF4-FFF2-40B4-BE49-F238E27FC236}">
                <a16:creationId xmlns:a16="http://schemas.microsoft.com/office/drawing/2014/main" id="{E299C2D9-EE27-4FA6-9C5A-0260ED928EEE}"/>
              </a:ext>
            </a:extLst>
          </p:cNvPr>
          <p:cNvPicPr>
            <a:picLocks noChangeAspect="1"/>
          </p:cNvPicPr>
          <p:nvPr/>
        </p:nvPicPr>
        <p:blipFill>
          <a:blip r:embed="rId7"/>
          <a:stretch>
            <a:fillRect/>
          </a:stretch>
        </p:blipFill>
        <p:spPr>
          <a:xfrm>
            <a:off x="267804" y="4108038"/>
            <a:ext cx="4951102" cy="2563601"/>
          </a:xfrm>
          <a:prstGeom prst="rect">
            <a:avLst/>
          </a:prstGeom>
        </p:spPr>
      </p:pic>
    </p:spTree>
    <p:extLst>
      <p:ext uri="{BB962C8B-B14F-4D97-AF65-F5344CB8AC3E}">
        <p14:creationId xmlns:p14="http://schemas.microsoft.com/office/powerpoint/2010/main" val="1400679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E82CDEA-7C95-4C21-A611-A329256CB37E}"/>
              </a:ext>
            </a:extLst>
          </p:cNvPr>
          <p:cNvSpPr txBox="1"/>
          <p:nvPr/>
        </p:nvSpPr>
        <p:spPr>
          <a:xfrm>
            <a:off x="3969391" y="2450121"/>
            <a:ext cx="4253218" cy="1957757"/>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he-IL" sz="8800" b="1" dirty="0">
                <a:solidFill>
                  <a:schemeClr val="bg1"/>
                </a:solidFill>
              </a:rPr>
              <a:t>שאלות ? </a:t>
            </a:r>
            <a:endParaRPr lang="en-US" sz="8800" b="1" dirty="0">
              <a:solidFill>
                <a:schemeClr val="bg1"/>
              </a:solidFill>
            </a:endParaRPr>
          </a:p>
        </p:txBody>
      </p:sp>
      <p:sp>
        <p:nvSpPr>
          <p:cNvPr id="4" name="תיבת טקסט 3">
            <a:extLst>
              <a:ext uri="{FF2B5EF4-FFF2-40B4-BE49-F238E27FC236}">
                <a16:creationId xmlns:a16="http://schemas.microsoft.com/office/drawing/2014/main" id="{C33CD54C-D83C-4FBB-A4E4-F54A2341D5B0}"/>
              </a:ext>
            </a:extLst>
          </p:cNvPr>
          <p:cNvSpPr txBox="1"/>
          <p:nvPr/>
        </p:nvSpPr>
        <p:spPr>
          <a:xfrm>
            <a:off x="433179" y="274320"/>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5" name="Picture 6">
            <a:extLst>
              <a:ext uri="{FF2B5EF4-FFF2-40B4-BE49-F238E27FC236}">
                <a16:creationId xmlns:a16="http://schemas.microsoft.com/office/drawing/2014/main" id="{3A7423C1-649A-410A-9BEA-2E682E22D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1041" y="314565"/>
            <a:ext cx="1188482" cy="1219595"/>
          </a:xfrm>
          <a:prstGeom prst="rect">
            <a:avLst/>
          </a:prstGeom>
          <a:blipFill dpi="0" rotWithShape="1">
            <a:blip r:embed="rId3"/>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165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584775"/>
          </a:xfrm>
          <a:prstGeom prst="rect">
            <a:avLst/>
          </a:prstGeom>
          <a:noFill/>
        </p:spPr>
        <p:txBody>
          <a:bodyPr wrap="square" rtlCol="1">
            <a:spAutoFit/>
          </a:bodyPr>
          <a:lstStyle/>
          <a:p>
            <a:pPr algn="ctr"/>
            <a:r>
              <a:rPr lang="he-IL" sz="1600" b="1" dirty="0">
                <a:solidFill>
                  <a:schemeClr val="bg1">
                    <a:lumMod val="75000"/>
                    <a:lumOff val="25000"/>
                  </a:schemeClr>
                </a:solidFill>
              </a:rPr>
              <a:t>אגף חזות העיר</a:t>
            </a:r>
          </a:p>
          <a:p>
            <a:pPr algn="ctr"/>
            <a:r>
              <a:rPr lang="he-IL" sz="16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0"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3600" b="1" dirty="0" err="1">
                <a:ln w="0"/>
                <a:effectLst>
                  <a:outerShdw blurRad="38100" dist="19050" dir="2700000" algn="tl" rotWithShape="0">
                    <a:schemeClr val="dk1">
                      <a:alpha val="40000"/>
                    </a:schemeClr>
                  </a:outerShdw>
                </a:effectLst>
                <a:latin typeface="+mj-lt"/>
                <a:ea typeface="+mj-ea"/>
              </a:rPr>
              <a:t>סקירה</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כללית</a:t>
            </a:r>
            <a:r>
              <a:rPr lang="en-US" sz="3600" b="1" dirty="0">
                <a:ln w="0"/>
                <a:effectLst>
                  <a:outerShdw blurRad="38100" dist="19050" dir="2700000" algn="tl" rotWithShape="0">
                    <a:schemeClr val="dk1">
                      <a:alpha val="40000"/>
                    </a:schemeClr>
                  </a:outerShdw>
                </a:effectLst>
                <a:latin typeface="+mj-lt"/>
                <a:ea typeface="+mj-ea"/>
              </a:rPr>
              <a:t>  – </a:t>
            </a:r>
            <a:r>
              <a:rPr lang="en-US" sz="3600" b="1" dirty="0" err="1">
                <a:ln w="0"/>
                <a:effectLst>
                  <a:outerShdw blurRad="38100" dist="19050" dir="2700000" algn="tl" rotWithShape="0">
                    <a:schemeClr val="dk1">
                      <a:alpha val="40000"/>
                    </a:schemeClr>
                  </a:outerShdw>
                </a:effectLst>
                <a:latin typeface="+mj-lt"/>
                <a:ea typeface="+mj-ea"/>
              </a:rPr>
              <a:t>ראש</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האגף</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pic>
        <p:nvPicPr>
          <p:cNvPr id="33" name="גרפיקה 32" descr="חזור עם מילוי מלא">
            <a:extLst>
              <a:ext uri="{FF2B5EF4-FFF2-40B4-BE49-F238E27FC236}">
                <a16:creationId xmlns:a16="http://schemas.microsoft.com/office/drawing/2014/main" id="{4A05F0A5-0551-478B-A2DB-36795BAB8A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332578" y="2696288"/>
            <a:ext cx="914400" cy="914400"/>
          </a:xfrm>
          <a:prstGeom prst="rect">
            <a:avLst/>
          </a:prstGeom>
        </p:spPr>
      </p:pic>
      <p:pic>
        <p:nvPicPr>
          <p:cNvPr id="34" name="גרפיקה 33" descr="זכר משטרה עם מילוי מלא">
            <a:extLst>
              <a:ext uri="{FF2B5EF4-FFF2-40B4-BE49-F238E27FC236}">
                <a16:creationId xmlns:a16="http://schemas.microsoft.com/office/drawing/2014/main" id="{AEC49ABD-2F8A-4DDC-B5F3-28B883DE9D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9359" y="2699717"/>
            <a:ext cx="914400" cy="914400"/>
          </a:xfrm>
          <a:prstGeom prst="rect">
            <a:avLst/>
          </a:prstGeom>
        </p:spPr>
      </p:pic>
      <p:pic>
        <p:nvPicPr>
          <p:cNvPr id="35" name="גרפיקה 34" descr="מיחזור עם מילוי מלא">
            <a:extLst>
              <a:ext uri="{FF2B5EF4-FFF2-40B4-BE49-F238E27FC236}">
                <a16:creationId xmlns:a16="http://schemas.microsoft.com/office/drawing/2014/main" id="{FD6D6394-5ED7-4DE0-99B8-DB135325F41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3916" y="2699717"/>
            <a:ext cx="914400" cy="914400"/>
          </a:xfrm>
          <a:prstGeom prst="rect">
            <a:avLst/>
          </a:prstGeom>
        </p:spPr>
      </p:pic>
      <p:pic>
        <p:nvPicPr>
          <p:cNvPr id="36" name="גרפיקה 35" descr="סצינת גבעה עם מילוי מלא">
            <a:extLst>
              <a:ext uri="{FF2B5EF4-FFF2-40B4-BE49-F238E27FC236}">
                <a16:creationId xmlns:a16="http://schemas.microsoft.com/office/drawing/2014/main" id="{24DBB5FF-EFB2-4F4D-AA6E-EBC3ABE3CC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70844" y="2699717"/>
            <a:ext cx="914400" cy="914400"/>
          </a:xfrm>
          <a:prstGeom prst="rect">
            <a:avLst/>
          </a:prstGeom>
        </p:spPr>
      </p:pic>
      <p:sp>
        <p:nvSpPr>
          <p:cNvPr id="38" name="תיבת טקסט 37">
            <a:extLst>
              <a:ext uri="{FF2B5EF4-FFF2-40B4-BE49-F238E27FC236}">
                <a16:creationId xmlns:a16="http://schemas.microsoft.com/office/drawing/2014/main" id="{59DD7510-902A-4146-BE35-9DC0CAF98264}"/>
              </a:ext>
            </a:extLst>
          </p:cNvPr>
          <p:cNvSpPr txBox="1"/>
          <p:nvPr/>
        </p:nvSpPr>
        <p:spPr>
          <a:xfrm>
            <a:off x="8110378" y="3910834"/>
            <a:ext cx="3669452" cy="1077218"/>
          </a:xfrm>
          <a:prstGeom prst="rect">
            <a:avLst/>
          </a:prstGeom>
          <a:noFill/>
        </p:spPr>
        <p:txBody>
          <a:bodyPr wrap="square" rtlCol="1">
            <a:spAutoFit/>
          </a:bodyPr>
          <a:lstStyle/>
          <a:p>
            <a:pPr marL="285750" indent="-285750" algn="r" rtl="1">
              <a:buFont typeface="Arial" panose="020B0604020202020204" pitchFamily="34" charset="0"/>
              <a:buChar char="•"/>
            </a:pPr>
            <a:r>
              <a:rPr lang="he-IL" sz="1600" b="1" dirty="0">
                <a:solidFill>
                  <a:schemeClr val="bg1"/>
                </a:solidFill>
              </a:rPr>
              <a:t>מכרזים</a:t>
            </a:r>
          </a:p>
          <a:p>
            <a:pPr marL="285750" indent="-285750" algn="r" rtl="1">
              <a:buFont typeface="Arial" panose="020B0604020202020204" pitchFamily="34" charset="0"/>
              <a:buChar char="•"/>
            </a:pPr>
            <a:r>
              <a:rPr lang="he-IL" sz="1600" b="1" dirty="0">
                <a:solidFill>
                  <a:schemeClr val="bg1"/>
                </a:solidFill>
              </a:rPr>
              <a:t>הערכות לחגי תשרי </a:t>
            </a:r>
          </a:p>
          <a:p>
            <a:pPr marL="285750" indent="-285750" algn="r" rtl="1">
              <a:buFont typeface="Arial" panose="020B0604020202020204" pitchFamily="34" charset="0"/>
              <a:buChar char="•"/>
            </a:pPr>
            <a:endParaRPr lang="he-IL" sz="1600" b="1" dirty="0">
              <a:solidFill>
                <a:schemeClr val="bg1"/>
              </a:solidFill>
            </a:endParaRPr>
          </a:p>
          <a:p>
            <a:pPr algn="r" rtl="1"/>
            <a:endParaRPr lang="he-IL" sz="1600" b="1" dirty="0">
              <a:solidFill>
                <a:schemeClr val="bg1"/>
              </a:solidFill>
            </a:endParaRPr>
          </a:p>
        </p:txBody>
      </p:sp>
      <p:sp>
        <p:nvSpPr>
          <p:cNvPr id="39" name="תיבת טקסט 38">
            <a:extLst>
              <a:ext uri="{FF2B5EF4-FFF2-40B4-BE49-F238E27FC236}">
                <a16:creationId xmlns:a16="http://schemas.microsoft.com/office/drawing/2014/main" id="{67FC8C6F-667B-42A6-A953-E0E3AA11CB21}"/>
              </a:ext>
            </a:extLst>
          </p:cNvPr>
          <p:cNvSpPr txBox="1"/>
          <p:nvPr/>
        </p:nvSpPr>
        <p:spPr>
          <a:xfrm>
            <a:off x="6064195" y="3830848"/>
            <a:ext cx="3268025" cy="1323439"/>
          </a:xfrm>
          <a:prstGeom prst="rect">
            <a:avLst/>
          </a:prstGeom>
          <a:noFill/>
        </p:spPr>
        <p:txBody>
          <a:bodyPr wrap="square" rtlCol="1">
            <a:spAutoFit/>
          </a:bodyPr>
          <a:lstStyle/>
          <a:p>
            <a:pPr marL="285750" indent="-285750" algn="r" rtl="1">
              <a:buFont typeface="Arial" panose="020B0604020202020204" pitchFamily="34" charset="0"/>
              <a:buChar char="•"/>
            </a:pPr>
            <a:r>
              <a:rPr lang="he-IL" sz="1600" b="1" dirty="0">
                <a:solidFill>
                  <a:schemeClr val="bg1"/>
                </a:solidFill>
              </a:rPr>
              <a:t>מבצע אכיפת כלבים</a:t>
            </a:r>
          </a:p>
          <a:p>
            <a:pPr marL="285750" indent="-285750" algn="r" rtl="1">
              <a:buFont typeface="Arial" panose="020B0604020202020204" pitchFamily="34" charset="0"/>
              <a:buChar char="•"/>
            </a:pPr>
            <a:r>
              <a:rPr lang="he-IL" sz="1600" b="1" dirty="0">
                <a:solidFill>
                  <a:schemeClr val="bg1"/>
                </a:solidFill>
              </a:rPr>
              <a:t>שילוט בגינות ציבוריות</a:t>
            </a:r>
          </a:p>
          <a:p>
            <a:pPr marL="285750" indent="-285750" algn="r" rtl="1">
              <a:buFont typeface="Arial" panose="020B0604020202020204" pitchFamily="34" charset="0"/>
              <a:buChar char="•"/>
            </a:pPr>
            <a:r>
              <a:rPr lang="he-IL" sz="1600" b="1" dirty="0">
                <a:solidFill>
                  <a:schemeClr val="bg1"/>
                </a:solidFill>
              </a:rPr>
              <a:t>פרסום על מדרכות – אכיפת כלבים</a:t>
            </a:r>
          </a:p>
          <a:p>
            <a:pPr marL="285750" indent="-285750" algn="r" rtl="1">
              <a:buFont typeface="Arial" panose="020B0604020202020204" pitchFamily="34" charset="0"/>
              <a:buChar char="•"/>
            </a:pPr>
            <a:r>
              <a:rPr lang="he-IL" sz="1600" b="1" dirty="0">
                <a:solidFill>
                  <a:schemeClr val="bg1"/>
                </a:solidFill>
              </a:rPr>
              <a:t>אספת – קיבלת – עידוד לאיסוף צואת כלבים </a:t>
            </a:r>
          </a:p>
        </p:txBody>
      </p:sp>
      <p:sp>
        <p:nvSpPr>
          <p:cNvPr id="40" name="תיבת טקסט 39">
            <a:extLst>
              <a:ext uri="{FF2B5EF4-FFF2-40B4-BE49-F238E27FC236}">
                <a16:creationId xmlns:a16="http://schemas.microsoft.com/office/drawing/2014/main" id="{0840D3F5-F1E2-40D5-BEAB-5ED8E71A67DD}"/>
              </a:ext>
            </a:extLst>
          </p:cNvPr>
          <p:cNvSpPr txBox="1"/>
          <p:nvPr/>
        </p:nvSpPr>
        <p:spPr>
          <a:xfrm>
            <a:off x="3078802" y="3825414"/>
            <a:ext cx="2789768" cy="830997"/>
          </a:xfrm>
          <a:prstGeom prst="rect">
            <a:avLst/>
          </a:prstGeom>
          <a:noFill/>
        </p:spPr>
        <p:txBody>
          <a:bodyPr wrap="square" rtlCol="1">
            <a:spAutoFit/>
          </a:bodyPr>
          <a:lstStyle/>
          <a:p>
            <a:pPr marL="285750" indent="-285750" algn="r" rtl="1">
              <a:buFont typeface="Arial" panose="020B0604020202020204" pitchFamily="34" charset="0"/>
              <a:buChar char="•"/>
            </a:pPr>
            <a:r>
              <a:rPr lang="he-IL" sz="1600" b="1" dirty="0">
                <a:solidFill>
                  <a:schemeClr val="bg1"/>
                </a:solidFill>
              </a:rPr>
              <a:t>פחים טמונים</a:t>
            </a:r>
          </a:p>
          <a:p>
            <a:pPr marL="285750" indent="-285750" algn="r" rtl="1">
              <a:buFont typeface="Arial" panose="020B0604020202020204" pitchFamily="34" charset="0"/>
              <a:buChar char="•"/>
            </a:pPr>
            <a:r>
              <a:rPr lang="he-IL" sz="1600" b="1" dirty="0">
                <a:solidFill>
                  <a:schemeClr val="bg1"/>
                </a:solidFill>
              </a:rPr>
              <a:t>עמדות למחזור פקקים</a:t>
            </a:r>
          </a:p>
          <a:p>
            <a:pPr marL="285750" indent="-285750" algn="r" rtl="1">
              <a:buFont typeface="Arial" panose="020B0604020202020204" pitchFamily="34" charset="0"/>
              <a:buChar char="•"/>
            </a:pPr>
            <a:r>
              <a:rPr lang="he-IL" sz="1600" b="1" dirty="0">
                <a:solidFill>
                  <a:schemeClr val="bg1"/>
                </a:solidFill>
              </a:rPr>
              <a:t>המשך שדרוג עמדות מחזור </a:t>
            </a:r>
          </a:p>
        </p:txBody>
      </p:sp>
      <p:sp>
        <p:nvSpPr>
          <p:cNvPr id="41" name="תיבת טקסט 40">
            <a:extLst>
              <a:ext uri="{FF2B5EF4-FFF2-40B4-BE49-F238E27FC236}">
                <a16:creationId xmlns:a16="http://schemas.microsoft.com/office/drawing/2014/main" id="{0EA54148-99B1-48DD-8B9D-316F1C1F0505}"/>
              </a:ext>
            </a:extLst>
          </p:cNvPr>
          <p:cNvSpPr txBox="1"/>
          <p:nvPr/>
        </p:nvSpPr>
        <p:spPr>
          <a:xfrm>
            <a:off x="-79130" y="3432236"/>
            <a:ext cx="3111228" cy="2554545"/>
          </a:xfrm>
          <a:prstGeom prst="rect">
            <a:avLst/>
          </a:prstGeom>
          <a:noFill/>
        </p:spPr>
        <p:txBody>
          <a:bodyPr wrap="square" rtlCol="1">
            <a:spAutoFit/>
          </a:bodyPr>
          <a:lstStyle/>
          <a:p>
            <a:pPr marL="285750" indent="-285750" algn="r" rtl="1">
              <a:buFont typeface="Arial" panose="020B0604020202020204" pitchFamily="34" charset="0"/>
              <a:buChar char="•"/>
            </a:pPr>
            <a:endParaRPr lang="he-IL" sz="1600" b="1" dirty="0">
              <a:solidFill>
                <a:schemeClr val="bg1"/>
              </a:solidFill>
            </a:endParaRPr>
          </a:p>
          <a:p>
            <a:pPr marL="285750" indent="-285750" algn="r" rtl="1">
              <a:buFont typeface="Arial" panose="020B0604020202020204" pitchFamily="34" charset="0"/>
              <a:buChar char="•"/>
            </a:pPr>
            <a:r>
              <a:rPr lang="he-IL" sz="1600" b="1" dirty="0">
                <a:solidFill>
                  <a:schemeClr val="bg1"/>
                </a:solidFill>
              </a:rPr>
              <a:t>צמצום הריסוס ברחבי העיר</a:t>
            </a:r>
          </a:p>
          <a:p>
            <a:pPr marL="285750" indent="-285750" algn="r" rtl="1">
              <a:buFont typeface="Arial" panose="020B0604020202020204" pitchFamily="34" charset="0"/>
              <a:buChar char="•"/>
            </a:pPr>
            <a:r>
              <a:rPr lang="he-IL" sz="1600" b="1" dirty="0">
                <a:solidFill>
                  <a:schemeClr val="bg1"/>
                </a:solidFill>
              </a:rPr>
              <a:t>כלואים לטבע</a:t>
            </a:r>
          </a:p>
          <a:p>
            <a:pPr marL="285750" indent="-285750" algn="r" rtl="1">
              <a:buFont typeface="Arial" panose="020B0604020202020204" pitchFamily="34" charset="0"/>
              <a:buChar char="•"/>
            </a:pPr>
            <a:r>
              <a:rPr lang="he-IL" sz="1600" b="1" dirty="0">
                <a:solidFill>
                  <a:schemeClr val="bg1"/>
                </a:solidFill>
              </a:rPr>
              <a:t>הערכות לגיזומי חורף </a:t>
            </a:r>
          </a:p>
          <a:p>
            <a:pPr marL="285750" indent="-285750" algn="r" rtl="1">
              <a:buFont typeface="Arial" panose="020B0604020202020204" pitchFamily="34" charset="0"/>
              <a:buChar char="•"/>
            </a:pPr>
            <a:r>
              <a:rPr lang="he-IL" sz="1600" b="1" dirty="0">
                <a:solidFill>
                  <a:schemeClr val="bg1"/>
                </a:solidFill>
              </a:rPr>
              <a:t>תכנית אב שנתית לשיקום תשתיות להולכי רגל במרחב הציבורי</a:t>
            </a:r>
          </a:p>
          <a:p>
            <a:pPr marL="285750" indent="-285750" algn="r" rtl="1">
              <a:buFont typeface="Arial" panose="020B0604020202020204" pitchFamily="34" charset="0"/>
              <a:buChar char="•"/>
            </a:pPr>
            <a:r>
              <a:rPr lang="he-IL" sz="1600" b="1" dirty="0">
                <a:solidFill>
                  <a:schemeClr val="bg1"/>
                </a:solidFill>
              </a:rPr>
              <a:t>שדרוג חצרות בתי ספר </a:t>
            </a:r>
          </a:p>
          <a:p>
            <a:pPr marL="285750" indent="-285750" algn="r" rtl="1">
              <a:buFont typeface="Arial" panose="020B0604020202020204" pitchFamily="34" charset="0"/>
              <a:buChar char="•"/>
            </a:pPr>
            <a:endParaRPr lang="he-IL" sz="1600" b="1" dirty="0">
              <a:solidFill>
                <a:schemeClr val="bg1"/>
              </a:solidFill>
            </a:endParaRPr>
          </a:p>
          <a:p>
            <a:pPr marL="285750" indent="-285750" algn="r" rtl="1">
              <a:buFont typeface="Arial" panose="020B0604020202020204" pitchFamily="34" charset="0"/>
              <a:buChar char="•"/>
            </a:pPr>
            <a:endParaRPr lang="he-IL" sz="1600" b="1" dirty="0">
              <a:solidFill>
                <a:schemeClr val="bg1"/>
              </a:solidFill>
            </a:endParaRPr>
          </a:p>
        </p:txBody>
      </p:sp>
    </p:spTree>
    <p:extLst>
      <p:ext uri="{BB962C8B-B14F-4D97-AF65-F5344CB8AC3E}">
        <p14:creationId xmlns:p14="http://schemas.microsoft.com/office/powerpoint/2010/main" val="253613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0"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3600" b="1" dirty="0" err="1">
                <a:ln w="0"/>
                <a:effectLst>
                  <a:outerShdw blurRad="38100" dist="19050" dir="2700000" algn="tl" rotWithShape="0">
                    <a:schemeClr val="dk1">
                      <a:alpha val="40000"/>
                    </a:schemeClr>
                  </a:outerShdw>
                </a:effectLst>
                <a:latin typeface="+mj-lt"/>
                <a:ea typeface="+mj-ea"/>
              </a:rPr>
              <a:t>סקירה</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כללית</a:t>
            </a:r>
            <a:r>
              <a:rPr lang="en-US" sz="3600" b="1" dirty="0">
                <a:ln w="0"/>
                <a:effectLst>
                  <a:outerShdw blurRad="38100" dist="19050" dir="2700000" algn="tl" rotWithShape="0">
                    <a:schemeClr val="dk1">
                      <a:alpha val="40000"/>
                    </a:schemeClr>
                  </a:outerShdw>
                </a:effectLst>
                <a:latin typeface="+mj-lt"/>
                <a:ea typeface="+mj-ea"/>
              </a:rPr>
              <a:t>  – </a:t>
            </a:r>
            <a:r>
              <a:rPr lang="en-US" sz="3600" b="1" dirty="0" err="1">
                <a:ln w="0"/>
                <a:effectLst>
                  <a:outerShdw blurRad="38100" dist="19050" dir="2700000" algn="tl" rotWithShape="0">
                    <a:schemeClr val="dk1">
                      <a:alpha val="40000"/>
                    </a:schemeClr>
                  </a:outerShdw>
                </a:effectLst>
                <a:latin typeface="+mj-lt"/>
                <a:ea typeface="+mj-ea"/>
              </a:rPr>
              <a:t>ראש</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האגף</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תיבת טקסט 18">
            <a:extLst>
              <a:ext uri="{FF2B5EF4-FFF2-40B4-BE49-F238E27FC236}">
                <a16:creationId xmlns:a16="http://schemas.microsoft.com/office/drawing/2014/main" id="{43FC49CA-CCC0-491A-9209-F2EEEA75694B}"/>
              </a:ext>
            </a:extLst>
          </p:cNvPr>
          <p:cNvSpPr txBox="1"/>
          <p:nvPr/>
        </p:nvSpPr>
        <p:spPr>
          <a:xfrm>
            <a:off x="2765181" y="2422722"/>
            <a:ext cx="8463885" cy="1685846"/>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lvl="0" algn="r" rtl="1">
              <a:lnSpc>
                <a:spcPct val="150000"/>
              </a:lnSpc>
            </a:pPr>
            <a:r>
              <a:rPr lang="he-IL" sz="2400" b="1" u="sng" dirty="0">
                <a:latin typeface="Calibri" panose="020F0502020204030204" pitchFamily="34" charset="0"/>
                <a:ea typeface="Calibri" panose="020F0502020204030204" pitchFamily="34" charset="0"/>
              </a:rPr>
              <a:t>מכרז ניקיון עירוני- </a:t>
            </a:r>
            <a:r>
              <a:rPr lang="he-IL" sz="2400" dirty="0">
                <a:latin typeface="Calibri" panose="020F0502020204030204" pitchFamily="34" charset="0"/>
                <a:ea typeface="Calibri" panose="020F0502020204030204" pitchFamily="34" charset="0"/>
              </a:rPr>
              <a:t>נבחרו 2 קבלנים זוכים- פורד </a:t>
            </a:r>
            <a:r>
              <a:rPr lang="he-IL" sz="2400" dirty="0">
                <a:latin typeface="Calibri" panose="020F0502020204030204" pitchFamily="34" charset="0"/>
              </a:rPr>
              <a:t>וקלין סטאר </a:t>
            </a:r>
          </a:p>
          <a:p>
            <a:pPr lvl="0" algn="r" rtl="1">
              <a:lnSpc>
                <a:spcPct val="150000"/>
              </a:lnSpc>
            </a:pPr>
            <a:r>
              <a:rPr lang="he-IL" sz="2400" dirty="0">
                <a:latin typeface="Calibri" panose="020F0502020204030204" pitchFamily="34" charset="0"/>
                <a:ea typeface="Calibri" panose="020F0502020204030204" pitchFamily="34" charset="0"/>
              </a:rPr>
              <a:t>תחילת הפעלת המכרז החל מה-01.11.2022</a:t>
            </a:r>
            <a:br>
              <a:rPr lang="en-US" sz="2400" dirty="0">
                <a:latin typeface="Calibri" panose="020F0502020204030204" pitchFamily="34" charset="0"/>
                <a:ea typeface="Calibri" panose="020F0502020204030204" pitchFamily="34" charset="0"/>
              </a:rPr>
            </a:br>
            <a:r>
              <a:rPr lang="he-IL" sz="2400" dirty="0">
                <a:latin typeface="Calibri" panose="020F0502020204030204" pitchFamily="34" charset="0"/>
                <a:ea typeface="Calibri" panose="020F0502020204030204" pitchFamily="34" charset="0"/>
              </a:rPr>
              <a:t>עם תחילת המכרז החדש, חידשנו את שילוט המשאיות והאמצעים בעיר</a:t>
            </a:r>
          </a:p>
        </p:txBody>
      </p:sp>
      <p:pic>
        <p:nvPicPr>
          <p:cNvPr id="4" name="תמונה 3">
            <a:extLst>
              <a:ext uri="{FF2B5EF4-FFF2-40B4-BE49-F238E27FC236}">
                <a16:creationId xmlns:a16="http://schemas.microsoft.com/office/drawing/2014/main" id="{2D6C21CA-2309-4C5F-BDAE-980BBA24D711}"/>
              </a:ext>
            </a:extLst>
          </p:cNvPr>
          <p:cNvPicPr>
            <a:picLocks noChangeAspect="1"/>
          </p:cNvPicPr>
          <p:nvPr/>
        </p:nvPicPr>
        <p:blipFill>
          <a:blip r:embed="rId7"/>
          <a:stretch>
            <a:fillRect/>
          </a:stretch>
        </p:blipFill>
        <p:spPr>
          <a:xfrm>
            <a:off x="836713" y="4191949"/>
            <a:ext cx="3506688" cy="2531734"/>
          </a:xfrm>
          <a:prstGeom prst="rect">
            <a:avLst/>
          </a:prstGeom>
        </p:spPr>
      </p:pic>
      <p:pic>
        <p:nvPicPr>
          <p:cNvPr id="3" name="תמונה 2">
            <a:extLst>
              <a:ext uri="{FF2B5EF4-FFF2-40B4-BE49-F238E27FC236}">
                <a16:creationId xmlns:a16="http://schemas.microsoft.com/office/drawing/2014/main" id="{B707B1CE-7B1B-4FDC-9C9A-2F5625123C82}"/>
              </a:ext>
            </a:extLst>
          </p:cNvPr>
          <p:cNvPicPr>
            <a:picLocks noChangeAspect="1"/>
          </p:cNvPicPr>
          <p:nvPr/>
        </p:nvPicPr>
        <p:blipFill>
          <a:blip r:embed="rId8"/>
          <a:stretch>
            <a:fillRect/>
          </a:stretch>
        </p:blipFill>
        <p:spPr>
          <a:xfrm>
            <a:off x="4589584" y="4191949"/>
            <a:ext cx="6765703" cy="2531734"/>
          </a:xfrm>
          <a:prstGeom prst="rect">
            <a:avLst/>
          </a:prstGeom>
        </p:spPr>
      </p:pic>
    </p:spTree>
    <p:extLst>
      <p:ext uri="{BB962C8B-B14F-4D97-AF65-F5344CB8AC3E}">
        <p14:creationId xmlns:p14="http://schemas.microsoft.com/office/powerpoint/2010/main" val="257934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0"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3600" b="1" dirty="0" err="1">
                <a:ln w="0"/>
                <a:effectLst>
                  <a:outerShdw blurRad="38100" dist="19050" dir="2700000" algn="tl" rotWithShape="0">
                    <a:schemeClr val="dk1">
                      <a:alpha val="40000"/>
                    </a:schemeClr>
                  </a:outerShdw>
                </a:effectLst>
                <a:latin typeface="+mj-lt"/>
                <a:ea typeface="+mj-ea"/>
              </a:rPr>
              <a:t>סקירה</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כללית</a:t>
            </a:r>
            <a:r>
              <a:rPr lang="en-US" sz="3600" b="1" dirty="0">
                <a:ln w="0"/>
                <a:effectLst>
                  <a:outerShdw blurRad="38100" dist="19050" dir="2700000" algn="tl" rotWithShape="0">
                    <a:schemeClr val="dk1">
                      <a:alpha val="40000"/>
                    </a:schemeClr>
                  </a:outerShdw>
                </a:effectLst>
                <a:latin typeface="+mj-lt"/>
                <a:ea typeface="+mj-ea"/>
              </a:rPr>
              <a:t>  – </a:t>
            </a:r>
            <a:r>
              <a:rPr lang="en-US" sz="3600" b="1" dirty="0" err="1">
                <a:ln w="0"/>
                <a:effectLst>
                  <a:outerShdw blurRad="38100" dist="19050" dir="2700000" algn="tl" rotWithShape="0">
                    <a:schemeClr val="dk1">
                      <a:alpha val="40000"/>
                    </a:schemeClr>
                  </a:outerShdw>
                </a:effectLst>
                <a:latin typeface="+mj-lt"/>
                <a:ea typeface="+mj-ea"/>
              </a:rPr>
              <a:t>ראש</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האגף</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תיבת טקסט 18">
            <a:extLst>
              <a:ext uri="{FF2B5EF4-FFF2-40B4-BE49-F238E27FC236}">
                <a16:creationId xmlns:a16="http://schemas.microsoft.com/office/drawing/2014/main" id="{43FC49CA-CCC0-491A-9209-F2EEEA75694B}"/>
              </a:ext>
            </a:extLst>
          </p:cNvPr>
          <p:cNvSpPr txBox="1"/>
          <p:nvPr/>
        </p:nvSpPr>
        <p:spPr>
          <a:xfrm>
            <a:off x="4004064" y="2435695"/>
            <a:ext cx="7840249" cy="2239844"/>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lvl="0" algn="r" rtl="1">
              <a:lnSpc>
                <a:spcPct val="150000"/>
              </a:lnSpc>
            </a:pPr>
            <a:r>
              <a:rPr lang="he-IL" sz="2400" b="1" u="sng" dirty="0">
                <a:solidFill>
                  <a:schemeClr val="bg1"/>
                </a:solidFill>
                <a:effectLst/>
                <a:latin typeface="Calibri" panose="020F0502020204030204" pitchFamily="34" charset="0"/>
                <a:ea typeface="Times New Roman" panose="02020603050405020304" pitchFamily="18" charset="0"/>
              </a:rPr>
              <a:t>מכרז מערכות השקיה- </a:t>
            </a:r>
            <a:r>
              <a:rPr lang="he-IL" sz="2400" dirty="0">
                <a:solidFill>
                  <a:schemeClr val="bg1"/>
                </a:solidFill>
                <a:effectLst/>
                <a:latin typeface="Calibri" panose="020F0502020204030204" pitchFamily="34" charset="0"/>
                <a:ea typeface="Times New Roman" panose="02020603050405020304" pitchFamily="18" charset="0"/>
              </a:rPr>
              <a:t>נבחר קבלן זוכה למכרז – חברת יסמין, </a:t>
            </a:r>
          </a:p>
          <a:p>
            <a:pPr lvl="0" algn="r" rtl="1">
              <a:lnSpc>
                <a:spcPct val="150000"/>
              </a:lnSpc>
            </a:pPr>
            <a:r>
              <a:rPr lang="he-IL" sz="2400" dirty="0">
                <a:solidFill>
                  <a:schemeClr val="bg1"/>
                </a:solidFill>
                <a:latin typeface="Calibri" panose="020F0502020204030204" pitchFamily="34" charset="0"/>
                <a:ea typeface="Times New Roman" panose="02020603050405020304" pitchFamily="18" charset="0"/>
              </a:rPr>
              <a:t>הקבלן </a:t>
            </a:r>
            <a:r>
              <a:rPr lang="he-IL" sz="2400" dirty="0">
                <a:solidFill>
                  <a:schemeClr val="bg1"/>
                </a:solidFill>
                <a:effectLst/>
                <a:latin typeface="Calibri" panose="020F0502020204030204" pitchFamily="34" charset="0"/>
                <a:ea typeface="Times New Roman" panose="02020603050405020304" pitchFamily="18" charset="0"/>
              </a:rPr>
              <a:t>התחיל עבודה בעיר החל מה-01.08.2022. </a:t>
            </a:r>
          </a:p>
          <a:p>
            <a:pPr lvl="0" algn="r" rtl="1">
              <a:lnSpc>
                <a:spcPct val="150000"/>
              </a:lnSpc>
            </a:pPr>
            <a:r>
              <a:rPr lang="he-IL" sz="2400" dirty="0">
                <a:solidFill>
                  <a:schemeClr val="bg1"/>
                </a:solidFill>
                <a:effectLst/>
                <a:latin typeface="Calibri" panose="020F0502020204030204" pitchFamily="34" charset="0"/>
                <a:ea typeface="Times New Roman" panose="02020603050405020304" pitchFamily="18" charset="0"/>
              </a:rPr>
              <a:t>בעיר מעל 600 ראשי מערכת בעיר. ההחלפה תתבצע ע"ב תוכנית עבודה רב שנתית מסודרת </a:t>
            </a:r>
            <a:r>
              <a:rPr lang="he-IL" sz="2400" dirty="0" err="1">
                <a:solidFill>
                  <a:schemeClr val="bg1"/>
                </a:solidFill>
                <a:effectLst/>
                <a:latin typeface="Calibri" panose="020F0502020204030204" pitchFamily="34" charset="0"/>
                <a:ea typeface="Times New Roman" panose="02020603050405020304" pitchFamily="18" charset="0"/>
              </a:rPr>
              <a:t>ומתועדפת</a:t>
            </a:r>
            <a:r>
              <a:rPr lang="he-IL" sz="2400" dirty="0">
                <a:solidFill>
                  <a:schemeClr val="bg1"/>
                </a:solidFill>
                <a:effectLst/>
                <a:latin typeface="Calibri" panose="020F0502020204030204" pitchFamily="34" charset="0"/>
                <a:ea typeface="Times New Roman" panose="02020603050405020304" pitchFamily="18" charset="0"/>
              </a:rPr>
              <a:t> להחלפת הראשים</a:t>
            </a:r>
          </a:p>
        </p:txBody>
      </p:sp>
      <p:pic>
        <p:nvPicPr>
          <p:cNvPr id="16" name="תמונה 15" descr="תמונה שמכילה מקורה, קיר, מלא, מגרשים&#10;&#10;התיאור נוצר באופן אוטומטי">
            <a:extLst>
              <a:ext uri="{FF2B5EF4-FFF2-40B4-BE49-F238E27FC236}">
                <a16:creationId xmlns:a16="http://schemas.microsoft.com/office/drawing/2014/main" id="{34CB1A9E-6DF1-416E-8DF2-AE98128299D8}"/>
              </a:ext>
            </a:extLst>
          </p:cNvPr>
          <p:cNvPicPr>
            <a:picLocks noChangeAspect="1"/>
          </p:cNvPicPr>
          <p:nvPr/>
        </p:nvPicPr>
        <p:blipFill rotWithShape="1">
          <a:blip r:embed="rId7">
            <a:extLst>
              <a:ext uri="{28A0092B-C50C-407E-A947-70E740481C1C}">
                <a14:useLocalDpi xmlns:a14="http://schemas.microsoft.com/office/drawing/2010/main" val="0"/>
              </a:ext>
            </a:extLst>
          </a:blip>
          <a:srcRect t="2792" r="-2" b="-2"/>
          <a:stretch/>
        </p:blipFill>
        <p:spPr>
          <a:xfrm>
            <a:off x="347687" y="4426851"/>
            <a:ext cx="2813002" cy="2118639"/>
          </a:xfrm>
          <a:prstGeom prst="rect">
            <a:avLst/>
          </a:prstGeom>
        </p:spPr>
      </p:pic>
      <p:pic>
        <p:nvPicPr>
          <p:cNvPr id="3" name="תמונה 2">
            <a:extLst>
              <a:ext uri="{FF2B5EF4-FFF2-40B4-BE49-F238E27FC236}">
                <a16:creationId xmlns:a16="http://schemas.microsoft.com/office/drawing/2014/main" id="{508097C3-F209-4CF7-86CC-74329589B136}"/>
              </a:ext>
            </a:extLst>
          </p:cNvPr>
          <p:cNvPicPr>
            <a:picLocks noChangeAspect="1"/>
          </p:cNvPicPr>
          <p:nvPr/>
        </p:nvPicPr>
        <p:blipFill>
          <a:blip r:embed="rId8"/>
          <a:stretch>
            <a:fillRect/>
          </a:stretch>
        </p:blipFill>
        <p:spPr>
          <a:xfrm>
            <a:off x="347688" y="2248000"/>
            <a:ext cx="2813002" cy="2118639"/>
          </a:xfrm>
          <a:prstGeom prst="rect">
            <a:avLst/>
          </a:prstGeom>
        </p:spPr>
      </p:pic>
    </p:spTree>
    <p:extLst>
      <p:ext uri="{BB962C8B-B14F-4D97-AF65-F5344CB8AC3E}">
        <p14:creationId xmlns:p14="http://schemas.microsoft.com/office/powerpoint/2010/main" val="386051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0"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3600" b="1" dirty="0" err="1">
                <a:ln w="0"/>
                <a:effectLst>
                  <a:outerShdw blurRad="38100" dist="19050" dir="2700000" algn="tl" rotWithShape="0">
                    <a:schemeClr val="dk1">
                      <a:alpha val="40000"/>
                    </a:schemeClr>
                  </a:outerShdw>
                </a:effectLst>
                <a:latin typeface="+mj-lt"/>
                <a:ea typeface="+mj-ea"/>
              </a:rPr>
              <a:t>סקירה</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כללית</a:t>
            </a:r>
            <a:r>
              <a:rPr lang="en-US" sz="3600" b="1" dirty="0">
                <a:ln w="0"/>
                <a:effectLst>
                  <a:outerShdw blurRad="38100" dist="19050" dir="2700000" algn="tl" rotWithShape="0">
                    <a:schemeClr val="dk1">
                      <a:alpha val="40000"/>
                    </a:schemeClr>
                  </a:outerShdw>
                </a:effectLst>
                <a:latin typeface="+mj-lt"/>
                <a:ea typeface="+mj-ea"/>
              </a:rPr>
              <a:t>  – </a:t>
            </a:r>
            <a:r>
              <a:rPr lang="en-US" sz="3600" b="1" dirty="0" err="1">
                <a:ln w="0"/>
                <a:effectLst>
                  <a:outerShdw blurRad="38100" dist="19050" dir="2700000" algn="tl" rotWithShape="0">
                    <a:schemeClr val="dk1">
                      <a:alpha val="40000"/>
                    </a:schemeClr>
                  </a:outerShdw>
                </a:effectLst>
                <a:latin typeface="+mj-lt"/>
                <a:ea typeface="+mj-ea"/>
              </a:rPr>
              <a:t>ראש</a:t>
            </a:r>
            <a:r>
              <a:rPr lang="en-US" sz="3600" b="1" dirty="0">
                <a:ln w="0"/>
                <a:effectLst>
                  <a:outerShdw blurRad="38100" dist="19050" dir="2700000" algn="tl" rotWithShape="0">
                    <a:schemeClr val="dk1">
                      <a:alpha val="40000"/>
                    </a:schemeClr>
                  </a:outerShdw>
                </a:effectLst>
                <a:latin typeface="+mj-lt"/>
                <a:ea typeface="+mj-ea"/>
              </a:rPr>
              <a:t> </a:t>
            </a:r>
            <a:r>
              <a:rPr lang="en-US" sz="3600" b="1" dirty="0" err="1">
                <a:ln w="0"/>
                <a:effectLst>
                  <a:outerShdw blurRad="38100" dist="19050" dir="2700000" algn="tl" rotWithShape="0">
                    <a:schemeClr val="dk1">
                      <a:alpha val="40000"/>
                    </a:schemeClr>
                  </a:outerShdw>
                </a:effectLst>
                <a:latin typeface="+mj-lt"/>
                <a:ea typeface="+mj-ea"/>
              </a:rPr>
              <a:t>האגף</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תיבת טקסט 18">
            <a:extLst>
              <a:ext uri="{FF2B5EF4-FFF2-40B4-BE49-F238E27FC236}">
                <a16:creationId xmlns:a16="http://schemas.microsoft.com/office/drawing/2014/main" id="{43FC49CA-CCC0-491A-9209-F2EEEA75694B}"/>
              </a:ext>
            </a:extLst>
          </p:cNvPr>
          <p:cNvSpPr txBox="1"/>
          <p:nvPr/>
        </p:nvSpPr>
        <p:spPr>
          <a:xfrm>
            <a:off x="5547946" y="2435695"/>
            <a:ext cx="6296368" cy="3347840"/>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algn="r" rtl="1">
              <a:lnSpc>
                <a:spcPct val="150000"/>
              </a:lnSpc>
            </a:pPr>
            <a:r>
              <a:rPr lang="he-IL" sz="2400" b="1" u="sng" dirty="0">
                <a:solidFill>
                  <a:schemeClr val="bg1"/>
                </a:solidFill>
              </a:rPr>
              <a:t>הערכות לחגי תשרי – </a:t>
            </a:r>
          </a:p>
          <a:p>
            <a:pPr algn="r" rtl="1">
              <a:lnSpc>
                <a:spcPct val="150000"/>
              </a:lnSpc>
            </a:pPr>
            <a:r>
              <a:rPr lang="he-IL" sz="2400" dirty="0">
                <a:solidFill>
                  <a:schemeClr val="bg1"/>
                </a:solidFill>
              </a:rPr>
              <a:t>עתיד להתפרסם פרסום לפני החגים לטובת ידיעת התושבים בימי הפינוי אשפה וגזם. מבצעים ניקיון ברחבי העיר ובבתי הכנסת בעיר. ישטפו כל מתקני המחזור בעיר, מבוצעת שטיפה ע"י קיטור באחוזה ובמיקומים מרכזיים. </a:t>
            </a:r>
          </a:p>
        </p:txBody>
      </p:sp>
      <p:pic>
        <p:nvPicPr>
          <p:cNvPr id="3" name="תמונה 2">
            <a:extLst>
              <a:ext uri="{FF2B5EF4-FFF2-40B4-BE49-F238E27FC236}">
                <a16:creationId xmlns:a16="http://schemas.microsoft.com/office/drawing/2014/main" id="{58E2AA4C-A066-4823-8CB2-D4DAD0AAD13B}"/>
              </a:ext>
            </a:extLst>
          </p:cNvPr>
          <p:cNvPicPr>
            <a:picLocks noChangeAspect="1"/>
          </p:cNvPicPr>
          <p:nvPr/>
        </p:nvPicPr>
        <p:blipFill>
          <a:blip r:embed="rId7"/>
          <a:stretch>
            <a:fillRect/>
          </a:stretch>
        </p:blipFill>
        <p:spPr>
          <a:xfrm>
            <a:off x="1078236" y="2115504"/>
            <a:ext cx="3071733" cy="4542964"/>
          </a:xfrm>
          <a:prstGeom prst="rect">
            <a:avLst/>
          </a:prstGeom>
        </p:spPr>
      </p:pic>
    </p:spTree>
    <p:extLst>
      <p:ext uri="{BB962C8B-B14F-4D97-AF65-F5344CB8AC3E}">
        <p14:creationId xmlns:p14="http://schemas.microsoft.com/office/powerpoint/2010/main" val="406172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0"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פיקוח ובקרה</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33" name="תיבת טקסט 32">
            <a:extLst>
              <a:ext uri="{FF2B5EF4-FFF2-40B4-BE49-F238E27FC236}">
                <a16:creationId xmlns:a16="http://schemas.microsoft.com/office/drawing/2014/main" id="{EE614E20-0F02-403A-9C67-A5302B6DED75}"/>
              </a:ext>
            </a:extLst>
          </p:cNvPr>
          <p:cNvSpPr txBox="1"/>
          <p:nvPr/>
        </p:nvSpPr>
        <p:spPr>
          <a:xfrm>
            <a:off x="448409" y="2444713"/>
            <a:ext cx="11071932" cy="3276282"/>
          </a:xfrm>
          <a:prstGeom prst="rect">
            <a:avLst/>
          </a:prstGeom>
          <a:noFill/>
          <a:ln>
            <a:solidFill>
              <a:schemeClr val="bg1"/>
            </a:solidFill>
          </a:ln>
        </p:spPr>
        <p:txBody>
          <a:bodyPr wrap="square">
            <a:spAutoFit/>
          </a:bodyPr>
          <a:lstStyle/>
          <a:p>
            <a:pPr lvl="0" algn="r" rtl="1">
              <a:lnSpc>
                <a:spcPct val="150000"/>
              </a:lnSpc>
            </a:pPr>
            <a:r>
              <a:rPr lang="he-IL" sz="2000" b="1" u="sng" dirty="0">
                <a:solidFill>
                  <a:schemeClr val="bg1"/>
                </a:solidFill>
                <a:latin typeface="Calibri" panose="020F0502020204030204" pitchFamily="34" charset="0"/>
                <a:ea typeface="Times New Roman" panose="02020603050405020304" pitchFamily="18" charset="0"/>
                <a:cs typeface="Arial" panose="020B0604020202020204" pitchFamily="34" charset="0"/>
              </a:rPr>
              <a:t>פיקוח כלבים – </a:t>
            </a:r>
          </a:p>
          <a:p>
            <a:pPr marL="342900" lvl="0" indent="-342900" algn="r" rtl="1">
              <a:lnSpc>
                <a:spcPct val="150000"/>
              </a:lnSpc>
              <a:buFont typeface="Arial" panose="020B0604020202020204" pitchFamily="34" charset="0"/>
              <a:buChar char="•"/>
            </a:pPr>
            <a:r>
              <a:rPr lang="he-IL" sz="20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ממשיכים לתגבר ולאכוף בנושא הכלבים המשוחררים ואי איסוף צואה, הנושא חשוב בקרב תושבי העיר</a:t>
            </a:r>
            <a:br>
              <a:rPr lang="en-US" sz="20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br>
            <a:r>
              <a:rPr lang="he-IL" sz="2000"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ניתנו מעל 300 דוחות בנושא הכלבים</a:t>
            </a:r>
            <a:r>
              <a:rPr lang="he-IL" sz="2000" dirty="0">
                <a:solidFill>
                  <a:schemeClr val="bg1"/>
                </a:solidFill>
                <a:latin typeface="Calibri" panose="020F0502020204030204" pitchFamily="34" charset="0"/>
                <a:ea typeface="Times New Roman" panose="02020603050405020304" pitchFamily="18" charset="0"/>
                <a:cs typeface="Arial" panose="020B0604020202020204" pitchFamily="34" charset="0"/>
              </a:rPr>
              <a:t> כולל חודש אוגוסט 2022</a:t>
            </a:r>
          </a:p>
          <a:p>
            <a:pPr marL="342900" lvl="0" indent="-342900" algn="r" rtl="1">
              <a:lnSpc>
                <a:spcPct val="150000"/>
              </a:lnSpc>
              <a:buFont typeface="Arial" panose="020B0604020202020204" pitchFamily="34" charset="0"/>
              <a:buChar char="•"/>
            </a:pPr>
            <a:r>
              <a:rPr lang="he-IL" sz="2000" dirty="0">
                <a:solidFill>
                  <a:schemeClr val="bg1"/>
                </a:solidFill>
                <a:latin typeface="Calibri" panose="020F0502020204030204" pitchFamily="34" charset="0"/>
                <a:ea typeface="Times New Roman" panose="02020603050405020304" pitchFamily="18" charset="0"/>
                <a:cs typeface="Arial" panose="020B0604020202020204" pitchFamily="34" charset="0"/>
              </a:rPr>
              <a:t>לאורך כל חודש ספטמבר, יוצאת מחלקת פיקוח ובקרה למבצע בכל רחבי העיר בנוגע לאי איסוף צואת הכלבים</a:t>
            </a:r>
          </a:p>
          <a:p>
            <a:pPr marL="342900" lvl="0" indent="-342900" algn="r" rtl="1">
              <a:lnSpc>
                <a:spcPct val="150000"/>
              </a:lnSpc>
              <a:buFont typeface="Arial" panose="020B0604020202020204" pitchFamily="34" charset="0"/>
              <a:buChar char="•"/>
            </a:pPr>
            <a:r>
              <a:rPr lang="he-IL" sz="2000" dirty="0">
                <a:solidFill>
                  <a:schemeClr val="bg1"/>
                </a:solidFill>
                <a:latin typeface="Calibri" panose="020F0502020204030204" pitchFamily="34" charset="0"/>
                <a:ea typeface="Times New Roman" panose="02020603050405020304" pitchFamily="18" charset="0"/>
                <a:cs typeface="Arial" panose="020B0604020202020204" pitchFamily="34" charset="0"/>
              </a:rPr>
              <a:t>הוספו עמדות שקי-קקי בהתאם למשאל הציבור שהתקיים ברבעון א'.</a:t>
            </a:r>
          </a:p>
          <a:p>
            <a:pPr marL="342900" lvl="0" indent="-342900" algn="r" rtl="1">
              <a:lnSpc>
                <a:spcPct val="150000"/>
              </a:lnSpc>
              <a:buFont typeface="Arial" panose="020B0604020202020204" pitchFamily="34" charset="0"/>
              <a:buChar char="•"/>
            </a:pPr>
            <a:endParaRPr lang="he-IL" sz="2000" dirty="0">
              <a:solidFill>
                <a:schemeClr val="bg1"/>
              </a:solidFill>
              <a:latin typeface="Calibri" panose="020F0502020204030204" pitchFamily="34" charset="0"/>
              <a:ea typeface="Times New Roman" panose="02020603050405020304" pitchFamily="18" charset="0"/>
              <a:cs typeface="Arial" panose="020B0604020202020204" pitchFamily="34" charset="0"/>
            </a:endParaRPr>
          </a:p>
          <a:p>
            <a:pPr lvl="0" algn="r" rtl="1">
              <a:lnSpc>
                <a:spcPct val="150000"/>
              </a:lnSpc>
            </a:pPr>
            <a:endParaRPr lang="en-US" sz="20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0656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0"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פיקוח ובקרה</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2" name="תיבת טקסט 1">
            <a:extLst>
              <a:ext uri="{FF2B5EF4-FFF2-40B4-BE49-F238E27FC236}">
                <a16:creationId xmlns:a16="http://schemas.microsoft.com/office/drawing/2014/main" id="{2F99FAA9-4484-4EA6-A6DB-D9828C44A679}"/>
              </a:ext>
            </a:extLst>
          </p:cNvPr>
          <p:cNvSpPr txBox="1"/>
          <p:nvPr/>
        </p:nvSpPr>
        <p:spPr>
          <a:xfrm>
            <a:off x="3414460" y="2315726"/>
            <a:ext cx="8372695" cy="3582071"/>
          </a:xfrm>
          <a:prstGeom prst="rect">
            <a:avLst/>
          </a:prstGeom>
          <a:noFill/>
          <a:ln>
            <a:solidFill>
              <a:schemeClr val="bg1"/>
            </a:solidFill>
          </a:ln>
        </p:spPr>
        <p:txBody>
          <a:bodyPr wrap="square">
            <a:spAutoFit/>
          </a:bodyPr>
          <a:lstStyle/>
          <a:p>
            <a:pPr marL="342900" lvl="0" indent="-342900" algn="r" rtl="1">
              <a:buFont typeface="Arial" panose="020B0604020202020204" pitchFamily="34" charset="0"/>
              <a:buChar char="•"/>
            </a:pPr>
            <a:r>
              <a:rPr lang="he-IL" sz="2000" b="1" u="sng" dirty="0">
                <a:solidFill>
                  <a:schemeClr val="bg1"/>
                </a:solidFill>
                <a:latin typeface="Calibri" panose="020F0502020204030204" pitchFamily="34" charset="0"/>
                <a:cs typeface="Arial" panose="020B0604020202020204" pitchFamily="34" charset="0"/>
              </a:rPr>
              <a:t>הגברת המודעות לאיסוף בגינות הציבוריות –</a:t>
            </a:r>
          </a:p>
          <a:p>
            <a:pPr lvl="0" algn="r" rtl="1"/>
            <a:r>
              <a:rPr lang="he-IL" sz="2000" dirty="0">
                <a:solidFill>
                  <a:schemeClr val="bg1"/>
                </a:solidFill>
                <a:latin typeface="Calibri" panose="020F0502020204030204" pitchFamily="34" charset="0"/>
                <a:cs typeface="Arial" panose="020B0604020202020204" pitchFamily="34" charset="0"/>
              </a:rPr>
              <a:t>הוספנו שילוט לאיסוף צואת הכלבים בכניסה לכל הגינות הציבוריות בעיר</a:t>
            </a:r>
          </a:p>
          <a:p>
            <a:pPr algn="r" rtl="1">
              <a:buNone/>
            </a:pPr>
            <a:endParaRPr lang="he-IL" sz="2000" b="1" u="sng" dirty="0">
              <a:solidFill>
                <a:schemeClr val="bg1"/>
              </a:solidFill>
              <a:latin typeface="Calibri" panose="020F0502020204030204" pitchFamily="34" charset="0"/>
              <a:cs typeface="Arial" panose="020B0604020202020204" pitchFamily="34" charset="0"/>
            </a:endParaRPr>
          </a:p>
          <a:p>
            <a:pPr marL="342900" indent="-342900" algn="r" rtl="1">
              <a:buFont typeface="Arial" panose="020B0604020202020204" pitchFamily="34" charset="0"/>
              <a:buChar char="•"/>
            </a:pPr>
            <a:r>
              <a:rPr lang="he-IL" sz="2000" b="1" u="sng" dirty="0">
                <a:solidFill>
                  <a:schemeClr val="bg1"/>
                </a:solidFill>
                <a:latin typeface="Calibri" panose="020F0502020204030204" pitchFamily="34" charset="0"/>
                <a:cs typeface="Arial" panose="020B0604020202020204" pitchFamily="34" charset="0"/>
              </a:rPr>
              <a:t>קמפיין שילוט מדרכות לעידוד - איסוף צואת כלבים</a:t>
            </a:r>
          </a:p>
          <a:p>
            <a:pPr algn="r" rtl="1"/>
            <a:r>
              <a:rPr lang="he-IL" sz="2000" dirty="0">
                <a:solidFill>
                  <a:schemeClr val="bg1"/>
                </a:solidFill>
                <a:latin typeface="Calibri" panose="020F0502020204030204" pitchFamily="34" charset="0"/>
                <a:cs typeface="Arial" panose="020B0604020202020204" pitchFamily="34" charset="0"/>
              </a:rPr>
              <a:t>השנה יצאנו בפיילוט לקמפיין שילוט על המדרכות על כ-50 מיקומים מרכזיים ברחבי העיר. לאור הצלחת הקמפיין עתיד להמשיך גם </a:t>
            </a:r>
            <a:r>
              <a:rPr lang="he-IL" sz="2000" dirty="0" err="1">
                <a:solidFill>
                  <a:schemeClr val="bg1"/>
                </a:solidFill>
                <a:latin typeface="Calibri" panose="020F0502020204030204" pitchFamily="34" charset="0"/>
                <a:cs typeface="Arial" panose="020B0604020202020204" pitchFamily="34" charset="0"/>
              </a:rPr>
              <a:t>בשנ"ע</a:t>
            </a:r>
            <a:r>
              <a:rPr lang="he-IL" sz="2000" dirty="0">
                <a:solidFill>
                  <a:schemeClr val="bg1"/>
                </a:solidFill>
                <a:latin typeface="Calibri" panose="020F0502020204030204" pitchFamily="34" charset="0"/>
                <a:cs typeface="Arial" panose="020B0604020202020204" pitchFamily="34" charset="0"/>
              </a:rPr>
              <a:t> 2023.  </a:t>
            </a:r>
          </a:p>
          <a:p>
            <a:pPr algn="r" rtl="1">
              <a:buNone/>
            </a:pPr>
            <a:endParaRPr lang="he-IL" sz="2000" b="1" u="sng" dirty="0">
              <a:solidFill>
                <a:schemeClr val="bg1"/>
              </a:solidFill>
              <a:latin typeface="Calibri" panose="020F0502020204030204" pitchFamily="34" charset="0"/>
              <a:cs typeface="Arial" panose="020B0604020202020204" pitchFamily="34" charset="0"/>
            </a:endParaRPr>
          </a:p>
          <a:p>
            <a:pPr marL="342900" indent="-342900" algn="r" rtl="1">
              <a:buFont typeface="Arial" panose="020B0604020202020204" pitchFamily="34" charset="0"/>
              <a:buChar char="•"/>
            </a:pPr>
            <a:r>
              <a:rPr lang="he-IL" sz="2000" b="1" u="sng" dirty="0">
                <a:solidFill>
                  <a:schemeClr val="bg1"/>
                </a:solidFill>
                <a:latin typeface="Calibri" panose="020F0502020204030204" pitchFamily="34" charset="0"/>
                <a:cs typeface="Arial" panose="020B0604020202020204" pitchFamily="34" charset="0"/>
              </a:rPr>
              <a:t>עידוד איסוף צואת כלבים ( אספת קיבלת ) -</a:t>
            </a:r>
          </a:p>
          <a:p>
            <a:pPr algn="r" rtl="1">
              <a:buNone/>
            </a:pPr>
            <a:r>
              <a:rPr lang="he-IL" sz="2000" dirty="0">
                <a:solidFill>
                  <a:schemeClr val="bg1"/>
                </a:solidFill>
                <a:latin typeface="Calibri" panose="020F0502020204030204" pitchFamily="34" charset="0"/>
                <a:cs typeface="Arial" panose="020B0604020202020204" pitchFamily="34" charset="0"/>
              </a:rPr>
              <a:t>גם השנה חילקו חטיפים כצ'ופר לאוספי צואת הכלבים. החלוקה תועדה ופורסמה במדיה לטובת עידוד נוסף לאיסוף צואת הכלבים בעיר </a:t>
            </a:r>
            <a:endParaRPr lang="he-IL" sz="2000" dirty="0">
              <a:solidFill>
                <a:schemeClr val="bg1"/>
              </a:solidFill>
              <a:latin typeface="Calibri" panose="020F0502020204030204" pitchFamily="34" charset="0"/>
              <a:ea typeface="Times New Roman" panose="02020603050405020304" pitchFamily="18" charset="0"/>
              <a:cs typeface="Arial" panose="020B0604020202020204" pitchFamily="34" charset="0"/>
            </a:endParaRPr>
          </a:p>
          <a:p>
            <a:pPr lvl="0" algn="r" rtl="1">
              <a:lnSpc>
                <a:spcPct val="150000"/>
              </a:lnSpc>
            </a:pPr>
            <a:r>
              <a:rPr lang="he-IL" sz="2000" dirty="0">
                <a:solidFill>
                  <a:schemeClr val="bg1"/>
                </a:solidFill>
                <a:effectLst/>
                <a:latin typeface="Calibri" panose="020F0502020204030204" pitchFamily="34" charset="0"/>
                <a:ea typeface="Calibri" panose="020F0502020204030204" pitchFamily="34" charset="0"/>
              </a:rPr>
              <a:t> </a:t>
            </a:r>
            <a:endParaRPr lang="en-US" sz="2000" dirty="0">
              <a:solidFill>
                <a:schemeClr val="bg1"/>
              </a:solidFill>
              <a:effectLst/>
              <a:latin typeface="Calibri" panose="020F0502020204030204" pitchFamily="34" charset="0"/>
              <a:ea typeface="Calibri" panose="020F0502020204030204" pitchFamily="34" charset="0"/>
            </a:endParaRPr>
          </a:p>
        </p:txBody>
      </p:sp>
      <p:pic>
        <p:nvPicPr>
          <p:cNvPr id="3" name="תמונה 2">
            <a:extLst>
              <a:ext uri="{FF2B5EF4-FFF2-40B4-BE49-F238E27FC236}">
                <a16:creationId xmlns:a16="http://schemas.microsoft.com/office/drawing/2014/main" id="{8D81E1B7-0C35-4630-B167-2E2E23EEBE0B}"/>
              </a:ext>
            </a:extLst>
          </p:cNvPr>
          <p:cNvPicPr>
            <a:picLocks noChangeAspect="1"/>
          </p:cNvPicPr>
          <p:nvPr/>
        </p:nvPicPr>
        <p:blipFill>
          <a:blip r:embed="rId7"/>
          <a:stretch>
            <a:fillRect/>
          </a:stretch>
        </p:blipFill>
        <p:spPr>
          <a:xfrm>
            <a:off x="702405" y="3660572"/>
            <a:ext cx="1496443" cy="1505264"/>
          </a:xfrm>
          <a:prstGeom prst="rect">
            <a:avLst/>
          </a:prstGeom>
        </p:spPr>
      </p:pic>
      <p:pic>
        <p:nvPicPr>
          <p:cNvPr id="4" name="תמונה 3">
            <a:extLst>
              <a:ext uri="{FF2B5EF4-FFF2-40B4-BE49-F238E27FC236}">
                <a16:creationId xmlns:a16="http://schemas.microsoft.com/office/drawing/2014/main" id="{A1DB3CD4-5DCB-4658-B4AE-E6D503183155}"/>
              </a:ext>
            </a:extLst>
          </p:cNvPr>
          <p:cNvPicPr>
            <a:picLocks noChangeAspect="1"/>
          </p:cNvPicPr>
          <p:nvPr/>
        </p:nvPicPr>
        <p:blipFill>
          <a:blip r:embed="rId8"/>
          <a:stretch>
            <a:fillRect/>
          </a:stretch>
        </p:blipFill>
        <p:spPr>
          <a:xfrm>
            <a:off x="702404" y="5174364"/>
            <a:ext cx="1496443" cy="1505264"/>
          </a:xfrm>
          <a:prstGeom prst="rect">
            <a:avLst/>
          </a:prstGeom>
        </p:spPr>
      </p:pic>
      <p:pic>
        <p:nvPicPr>
          <p:cNvPr id="5" name="תמונה 4">
            <a:extLst>
              <a:ext uri="{FF2B5EF4-FFF2-40B4-BE49-F238E27FC236}">
                <a16:creationId xmlns:a16="http://schemas.microsoft.com/office/drawing/2014/main" id="{5CD932FE-D062-46B4-8AA5-3F72B15769E9}"/>
              </a:ext>
            </a:extLst>
          </p:cNvPr>
          <p:cNvPicPr>
            <a:picLocks noChangeAspect="1"/>
          </p:cNvPicPr>
          <p:nvPr/>
        </p:nvPicPr>
        <p:blipFill>
          <a:blip r:embed="rId9"/>
          <a:stretch>
            <a:fillRect/>
          </a:stretch>
        </p:blipFill>
        <p:spPr>
          <a:xfrm>
            <a:off x="2198847" y="5176598"/>
            <a:ext cx="1162043" cy="1505264"/>
          </a:xfrm>
          <a:prstGeom prst="rect">
            <a:avLst/>
          </a:prstGeom>
        </p:spPr>
      </p:pic>
      <p:pic>
        <p:nvPicPr>
          <p:cNvPr id="8" name="תמונה 7">
            <a:extLst>
              <a:ext uri="{FF2B5EF4-FFF2-40B4-BE49-F238E27FC236}">
                <a16:creationId xmlns:a16="http://schemas.microsoft.com/office/drawing/2014/main" id="{0175616C-13CE-49FA-A32C-EED059DC95CE}"/>
              </a:ext>
            </a:extLst>
          </p:cNvPr>
          <p:cNvPicPr>
            <a:picLocks noChangeAspect="1"/>
          </p:cNvPicPr>
          <p:nvPr/>
        </p:nvPicPr>
        <p:blipFill>
          <a:blip r:embed="rId10"/>
          <a:stretch>
            <a:fillRect/>
          </a:stretch>
        </p:blipFill>
        <p:spPr>
          <a:xfrm>
            <a:off x="702404" y="2146780"/>
            <a:ext cx="1496443" cy="1505264"/>
          </a:xfrm>
          <a:prstGeom prst="rect">
            <a:avLst/>
          </a:prstGeom>
        </p:spPr>
      </p:pic>
    </p:spTree>
    <p:extLst>
      <p:ext uri="{BB962C8B-B14F-4D97-AF65-F5344CB8AC3E}">
        <p14:creationId xmlns:p14="http://schemas.microsoft.com/office/powerpoint/2010/main" val="28772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שפ"ע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תיבת טקסט 18">
            <a:extLst>
              <a:ext uri="{FF2B5EF4-FFF2-40B4-BE49-F238E27FC236}">
                <a16:creationId xmlns:a16="http://schemas.microsoft.com/office/drawing/2014/main" id="{43FC49CA-CCC0-491A-9209-F2EEEA75694B}"/>
              </a:ext>
            </a:extLst>
          </p:cNvPr>
          <p:cNvSpPr txBox="1"/>
          <p:nvPr/>
        </p:nvSpPr>
        <p:spPr>
          <a:xfrm>
            <a:off x="1162843" y="2366246"/>
            <a:ext cx="10704513" cy="2838662"/>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algn="r" rtl="1">
              <a:buNone/>
            </a:pPr>
            <a:r>
              <a:rPr lang="he-IL" sz="2400" b="1" dirty="0">
                <a:latin typeface="Tahoma" panose="020B0604030504040204" pitchFamily="34" charset="0"/>
                <a:ea typeface="Tahoma" panose="020B0604030504040204" pitchFamily="34" charset="0"/>
              </a:rPr>
              <a:t>פחים טמונים- </a:t>
            </a:r>
            <a:r>
              <a:rPr lang="he-IL" sz="2000" dirty="0">
                <a:latin typeface="Tahoma" panose="020B0604030504040204" pitchFamily="34" charset="0"/>
                <a:ea typeface="Tahoma" panose="020B0604030504040204" pitchFamily="34" charset="0"/>
              </a:rPr>
              <a:t>ברעננה בונים חדש ומשדרגים את הישן:</a:t>
            </a:r>
            <a:endParaRPr lang="en-US" sz="2000" dirty="0">
              <a:latin typeface="Tahoma" panose="020B0604030504040204" pitchFamily="34" charset="0"/>
              <a:ea typeface="Tahoma" panose="020B0604030504040204" pitchFamily="34" charset="0"/>
            </a:endParaRPr>
          </a:p>
          <a:p>
            <a:pPr algn="r" rtl="1">
              <a:buNone/>
            </a:pPr>
            <a:r>
              <a:rPr lang="he-IL" sz="2000" dirty="0">
                <a:latin typeface="Tahoma" panose="020B0604030504040204" pitchFamily="34" charset="0"/>
                <a:ea typeface="Tahoma" panose="020B0604030504040204" pitchFamily="34" charset="0"/>
              </a:rPr>
              <a:t>כהמשך ישיר לפרויקט שדרוג השכונות הוותיקות בעיר, עיריית רעננה החליפה כ-7 פחים ישנים לפחים טמונים הפזורים ברחבי העיר, ובמקומם יותקנו תאים חדשים ונוחים לתפעול!</a:t>
            </a:r>
          </a:p>
          <a:p>
            <a:pPr algn="r" rtl="1">
              <a:buNone/>
            </a:pPr>
            <a:r>
              <a:rPr lang="he-IL" sz="2000" dirty="0">
                <a:latin typeface="Tahoma" panose="020B0604030504040204" pitchFamily="34" charset="0"/>
                <a:ea typeface="Tahoma" panose="020B0604030504040204" pitchFamily="34" charset="0"/>
              </a:rPr>
              <a:t>השינויים העיקריים שניתן לראות בפחים החדשים:</a:t>
            </a:r>
          </a:p>
          <a:p>
            <a:pPr marL="742950" indent="-285750" algn="r" rtl="1">
              <a:buFontTx/>
              <a:buChar char="-"/>
            </a:pPr>
            <a:r>
              <a:rPr lang="he-IL" sz="2000" dirty="0">
                <a:latin typeface="Tahoma" panose="020B0604030504040204" pitchFamily="34" charset="0"/>
                <a:ea typeface="Tahoma" panose="020B0604030504040204" pitchFamily="34" charset="0"/>
              </a:rPr>
              <a:t>פתיחה קלה ונוחה בטכנולוגיה חדשנית וידידותית לתושב</a:t>
            </a:r>
          </a:p>
          <a:p>
            <a:pPr marL="742950" indent="-285750" algn="r" rtl="1">
              <a:buFontTx/>
              <a:buChar char="-"/>
            </a:pPr>
            <a:r>
              <a:rPr lang="he-IL" sz="2000" dirty="0">
                <a:latin typeface="Tahoma" panose="020B0604030504040204" pitchFamily="34" charset="0"/>
                <a:ea typeface="Tahoma" panose="020B0604030504040204" pitchFamily="34" charset="0"/>
              </a:rPr>
              <a:t>עיצוב דקורטיבי ושילוב של צבעים נעימים לעין</a:t>
            </a:r>
          </a:p>
          <a:p>
            <a:pPr marL="742950" indent="-285750" algn="r" rtl="1">
              <a:buFontTx/>
              <a:buChar char="-"/>
            </a:pPr>
            <a:r>
              <a:rPr lang="he-IL" sz="2000" dirty="0">
                <a:latin typeface="Tahoma" panose="020B0604030504040204" pitchFamily="34" charset="0"/>
                <a:ea typeface="Tahoma" panose="020B0604030504040204" pitchFamily="34" charset="0"/>
              </a:rPr>
              <a:t>נערכו עבודות תשתית ותיקון מסביב לפחים לאחר החלפתם</a:t>
            </a:r>
          </a:p>
          <a:p>
            <a:pPr algn="r" rtl="1">
              <a:buNone/>
            </a:pPr>
            <a:r>
              <a:rPr lang="he-IL" sz="2000" dirty="0">
                <a:latin typeface="Tahoma" panose="020B0604030504040204" pitchFamily="34" charset="0"/>
                <a:ea typeface="Tahoma" panose="020B0604030504040204" pitchFamily="34" charset="0"/>
              </a:rPr>
              <a:t>רעננה ממשיכה לדאוג לרווחת התושבים ולסביבה נעימה ויפה !</a:t>
            </a:r>
          </a:p>
          <a:p>
            <a:pPr lvl="0" algn="r" rtl="1">
              <a:lnSpc>
                <a:spcPct val="150000"/>
              </a:lnSpc>
            </a:pPr>
            <a:endParaRPr lang="he-IL" sz="1100" dirty="0">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a16="http://schemas.microsoft.com/office/drawing/2014/main" id="{BE3AB4F4-1EC7-49DC-ADD7-BBFD97D72C0F}"/>
              </a:ext>
            </a:extLst>
          </p:cNvPr>
          <p:cNvPicPr>
            <a:picLocks noChangeAspect="1"/>
          </p:cNvPicPr>
          <p:nvPr/>
        </p:nvPicPr>
        <p:blipFill>
          <a:blip r:embed="rId7"/>
          <a:stretch>
            <a:fillRect/>
          </a:stretch>
        </p:blipFill>
        <p:spPr>
          <a:xfrm>
            <a:off x="324644" y="3555634"/>
            <a:ext cx="3412748" cy="3127812"/>
          </a:xfrm>
          <a:prstGeom prst="rect">
            <a:avLst/>
          </a:prstGeom>
        </p:spPr>
      </p:pic>
    </p:spTree>
    <p:extLst>
      <p:ext uri="{BB962C8B-B14F-4D97-AF65-F5344CB8AC3E}">
        <p14:creationId xmlns:p14="http://schemas.microsoft.com/office/powerpoint/2010/main" val="81216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EF8ADB-681E-41C3-A2B1-B1C4AC6749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CBB570A0-89F1-428F-9F42-76FDAAC6C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2" name="Picture 21">
            <a:extLst>
              <a:ext uri="{FF2B5EF4-FFF2-40B4-BE49-F238E27FC236}">
                <a16:creationId xmlns:a16="http://schemas.microsoft.com/office/drawing/2014/main" id="{71DE3CC6-246B-4938-BE32-19B7D92DA7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id="{4333271F-AB1A-4254-BE33-C7184CC1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E8E9C14-B80F-4D84-B359-6C4BE9039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תיבת טקסט 14">
            <a:extLst>
              <a:ext uri="{FF2B5EF4-FFF2-40B4-BE49-F238E27FC236}">
                <a16:creationId xmlns:a16="http://schemas.microsoft.com/office/drawing/2014/main" id="{7ACBF496-9585-4D20-92E2-84734ADF171D}"/>
              </a:ext>
            </a:extLst>
          </p:cNvPr>
          <p:cNvSpPr txBox="1"/>
          <p:nvPr/>
        </p:nvSpPr>
        <p:spPr>
          <a:xfrm>
            <a:off x="169461" y="-76709"/>
            <a:ext cx="2909341" cy="707886"/>
          </a:xfrm>
          <a:prstGeom prst="rect">
            <a:avLst/>
          </a:prstGeom>
          <a:noFill/>
        </p:spPr>
        <p:txBody>
          <a:bodyPr wrap="square" rtlCol="1">
            <a:spAutoFit/>
          </a:bodyPr>
          <a:lstStyle/>
          <a:p>
            <a:pPr algn="ctr"/>
            <a:r>
              <a:rPr lang="he-IL" sz="2000" b="1" dirty="0">
                <a:solidFill>
                  <a:schemeClr val="bg1">
                    <a:lumMod val="75000"/>
                    <a:lumOff val="25000"/>
                  </a:schemeClr>
                </a:solidFill>
              </a:rPr>
              <a:t>אגף חזות העיר</a:t>
            </a:r>
          </a:p>
          <a:p>
            <a:pPr algn="ctr"/>
            <a:r>
              <a:rPr lang="he-IL" sz="2000" b="1" dirty="0">
                <a:solidFill>
                  <a:schemeClr val="bg1">
                    <a:lumMod val="75000"/>
                    <a:lumOff val="25000"/>
                  </a:schemeClr>
                </a:solidFill>
              </a:rPr>
              <a:t>מטפחים את העיר בשבילך</a:t>
            </a:r>
          </a:p>
        </p:txBody>
      </p:sp>
      <p:pic>
        <p:nvPicPr>
          <p:cNvPr id="21" name="Picture 12">
            <a:extLst>
              <a:ext uri="{FF2B5EF4-FFF2-40B4-BE49-F238E27FC236}">
                <a16:creationId xmlns:a16="http://schemas.microsoft.com/office/drawing/2014/main" id="{D3BAF3A5-3E3B-411F-BFFA-5C8CD1D13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14">
            <a:extLst>
              <a:ext uri="{FF2B5EF4-FFF2-40B4-BE49-F238E27FC236}">
                <a16:creationId xmlns:a16="http://schemas.microsoft.com/office/drawing/2014/main" id="{8A19EA2E-9BE3-48CC-B123-07D9A0579C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7" name="Picture 16">
            <a:extLst>
              <a:ext uri="{FF2B5EF4-FFF2-40B4-BE49-F238E27FC236}">
                <a16:creationId xmlns:a16="http://schemas.microsoft.com/office/drawing/2014/main" id="{CDB90E6D-AD36-4C7E-A786-96CD554C62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8" name="Rectangle 18">
            <a:extLst>
              <a:ext uri="{FF2B5EF4-FFF2-40B4-BE49-F238E27FC236}">
                <a16:creationId xmlns:a16="http://schemas.microsoft.com/office/drawing/2014/main" id="{0419A91C-2425-43C2-BADB-58EC3DCD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0">
            <a:extLst>
              <a:ext uri="{FF2B5EF4-FFF2-40B4-BE49-F238E27FC236}">
                <a16:creationId xmlns:a16="http://schemas.microsoft.com/office/drawing/2014/main" id="{8E8CA655-5514-47EC-B91A-25F67A1B4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תיבת טקסט 29">
            <a:extLst>
              <a:ext uri="{FF2B5EF4-FFF2-40B4-BE49-F238E27FC236}">
                <a16:creationId xmlns:a16="http://schemas.microsoft.com/office/drawing/2014/main" id="{68EB3ED1-6459-4A92-BD92-80587F585C47}"/>
              </a:ext>
            </a:extLst>
          </p:cNvPr>
          <p:cNvSpPr txBox="1"/>
          <p:nvPr/>
        </p:nvSpPr>
        <p:spPr>
          <a:xfrm>
            <a:off x="3414461" y="779670"/>
            <a:ext cx="5363079" cy="108093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he-IL" sz="3600" b="1" dirty="0">
                <a:ln w="0"/>
                <a:effectLst>
                  <a:outerShdw blurRad="38100" dist="19050" dir="2700000" algn="tl" rotWithShape="0">
                    <a:schemeClr val="dk1">
                      <a:alpha val="40000"/>
                    </a:schemeClr>
                  </a:outerShdw>
                </a:effectLst>
                <a:latin typeface="+mj-lt"/>
                <a:ea typeface="+mj-ea"/>
              </a:rPr>
              <a:t>מחלקת שפ"ע </a:t>
            </a:r>
            <a:endParaRPr lang="en-US" sz="3600" b="1" dirty="0">
              <a:ln w="0"/>
              <a:effectLst>
                <a:outerShdw blurRad="38100" dist="19050" dir="2700000" algn="tl" rotWithShape="0">
                  <a:schemeClr val="dk1">
                    <a:alpha val="40000"/>
                  </a:schemeClr>
                </a:outerShdw>
              </a:effectLst>
              <a:latin typeface="+mj-lt"/>
              <a:ea typeface="+mj-ea"/>
            </a:endParaRPr>
          </a:p>
        </p:txBody>
      </p:sp>
      <p:pic>
        <p:nvPicPr>
          <p:cNvPr id="32" name="Picture 6">
            <a:extLst>
              <a:ext uri="{FF2B5EF4-FFF2-40B4-BE49-F238E27FC236}">
                <a16:creationId xmlns:a16="http://schemas.microsoft.com/office/drawing/2014/main" id="{4E81697F-5940-491D-BDFF-4852D260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4823" y="314565"/>
            <a:ext cx="1194699" cy="1198772"/>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pic>
      <p:sp>
        <p:nvSpPr>
          <p:cNvPr id="19" name="תיבת טקסט 18">
            <a:extLst>
              <a:ext uri="{FF2B5EF4-FFF2-40B4-BE49-F238E27FC236}">
                <a16:creationId xmlns:a16="http://schemas.microsoft.com/office/drawing/2014/main" id="{43FC49CA-CCC0-491A-9209-F2EEEA75694B}"/>
              </a:ext>
            </a:extLst>
          </p:cNvPr>
          <p:cNvSpPr txBox="1"/>
          <p:nvPr/>
        </p:nvSpPr>
        <p:spPr>
          <a:xfrm>
            <a:off x="5667376" y="2366246"/>
            <a:ext cx="6199980" cy="1771319"/>
          </a:xfrm>
          <a:prstGeom prst="rect">
            <a:avLst/>
          </a:prstGeom>
          <a:noFill/>
        </p:spPr>
        <p:style>
          <a:lnRef idx="2">
            <a:schemeClr val="dk1"/>
          </a:lnRef>
          <a:fillRef idx="1">
            <a:schemeClr val="lt1"/>
          </a:fillRef>
          <a:effectRef idx="0">
            <a:schemeClr val="dk1"/>
          </a:effectRef>
          <a:fontRef idx="minor">
            <a:schemeClr val="dk1"/>
          </a:fontRef>
        </p:style>
        <p:txBody>
          <a:bodyPr wrap="square" rtlCol="1">
            <a:spAutoFit/>
          </a:bodyPr>
          <a:lstStyle/>
          <a:p>
            <a:pPr algn="r">
              <a:lnSpc>
                <a:spcPct val="150000"/>
              </a:lnSpc>
              <a:buNone/>
            </a:pPr>
            <a:r>
              <a:rPr lang="he-IL" sz="2800" b="1" dirty="0">
                <a:latin typeface="Tahoma" panose="020B0604030504040204" pitchFamily="34" charset="0"/>
                <a:ea typeface="Tahoma" panose="020B0604030504040204" pitchFamily="34" charset="0"/>
              </a:rPr>
              <a:t>עמדת מחזור לפקקים –</a:t>
            </a:r>
          </a:p>
          <a:p>
            <a:pPr algn="r">
              <a:lnSpc>
                <a:spcPct val="150000"/>
              </a:lnSpc>
              <a:buNone/>
            </a:pPr>
            <a:r>
              <a:rPr lang="he-IL" sz="2400" dirty="0">
                <a:solidFill>
                  <a:srgbClr val="050505"/>
                </a:solidFill>
                <a:latin typeface="Tahoma" panose="020B0604030504040204" pitchFamily="34" charset="0"/>
                <a:ea typeface="Tahoma" panose="020B0604030504040204" pitchFamily="34" charset="0"/>
              </a:rPr>
              <a:t>השנה יצאנו בפיילוט לעמדות מחזור פקקים </a:t>
            </a:r>
          </a:p>
          <a:p>
            <a:pPr algn="r">
              <a:lnSpc>
                <a:spcPct val="150000"/>
              </a:lnSpc>
              <a:buNone/>
            </a:pPr>
            <a:r>
              <a:rPr lang="he-IL" sz="2400" dirty="0">
                <a:solidFill>
                  <a:srgbClr val="050505"/>
                </a:solidFill>
                <a:latin typeface="Tahoma" panose="020B0604030504040204" pitchFamily="34" charset="0"/>
                <a:ea typeface="Tahoma" panose="020B0604030504040204" pitchFamily="34" charset="0"/>
              </a:rPr>
              <a:t>כיום, יש כ-2 עמדות מחזור בעיר. </a:t>
            </a:r>
          </a:p>
        </p:txBody>
      </p:sp>
      <p:pic>
        <p:nvPicPr>
          <p:cNvPr id="3" name="תמונה 2">
            <a:extLst>
              <a:ext uri="{FF2B5EF4-FFF2-40B4-BE49-F238E27FC236}">
                <a16:creationId xmlns:a16="http://schemas.microsoft.com/office/drawing/2014/main" id="{F6D6DB10-1544-443B-B705-2701ADF51C8F}"/>
              </a:ext>
            </a:extLst>
          </p:cNvPr>
          <p:cNvPicPr>
            <a:picLocks noChangeAspect="1"/>
          </p:cNvPicPr>
          <p:nvPr/>
        </p:nvPicPr>
        <p:blipFill>
          <a:blip r:embed="rId7"/>
          <a:stretch>
            <a:fillRect/>
          </a:stretch>
        </p:blipFill>
        <p:spPr>
          <a:xfrm>
            <a:off x="750682" y="2147868"/>
            <a:ext cx="3961372" cy="4126012"/>
          </a:xfrm>
          <a:prstGeom prst="rect">
            <a:avLst/>
          </a:prstGeom>
        </p:spPr>
      </p:pic>
    </p:spTree>
    <p:extLst>
      <p:ext uri="{BB962C8B-B14F-4D97-AF65-F5344CB8AC3E}">
        <p14:creationId xmlns:p14="http://schemas.microsoft.com/office/powerpoint/2010/main" val="1680650654"/>
      </p:ext>
    </p:extLst>
  </p:cSld>
  <p:clrMapOvr>
    <a:masterClrMapping/>
  </p:clrMapOvr>
</p:sld>
</file>

<file path=ppt/theme/theme1.xml><?xml version="1.0" encoding="utf-8"?>
<a:theme xmlns:a="http://schemas.openxmlformats.org/drawingml/2006/main" name="ברלין">
  <a:themeElements>
    <a:clrScheme name="ברלין">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ברלין">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ברלין">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C235897635E58E458527930FD8D6C856" ma:contentTypeVersion="2" ma:contentTypeDescription="צור מסמך חדש." ma:contentTypeScope="" ma:versionID="41571564870355275aa4a0b0107ffedc">
  <xsd:schema xmlns:xsd="http://www.w3.org/2001/XMLSchema" xmlns:xs="http://www.w3.org/2001/XMLSchema" xmlns:p="http://schemas.microsoft.com/office/2006/metadata/properties" xmlns:ns1="http://schemas.microsoft.com/sharepoint/v3" xmlns:ns2="ad633ced-33c0-43e0-aabb-42152fabf3eb" targetNamespace="http://schemas.microsoft.com/office/2006/metadata/properties" ma:root="true" ma:fieldsID="9751fa60a15a634f2007d3e97293bf44" ns1:_="" ns2:_="">
    <xsd:import namespace="http://schemas.microsoft.com/sharepoint/v3"/>
    <xsd:import namespace="ad633ced-33c0-43e0-aabb-42152fabf3eb"/>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מתזמן תאריך התחלה" ma:description="'מתזמן תאריך התחלה' הוא עמודת אתר שיוצרת תכונת הפרסום. היא משמשת לציון התאריך והשעה שבהם יופיע הדף לראשונה בפני מבקרי האתר." ma:hidden="true" ma:internalName="PublishingStartDate">
      <xsd:simpleType>
        <xsd:restriction base="dms:Unknown"/>
      </xsd:simpleType>
    </xsd:element>
    <xsd:element name="PublishingExpirationDate" ma:index="9" nillable="true" ma:displayName="מתזמן תאריך סיום" ma:description="'תזמון תאריך הסיום' הוא עמודת אתר שיוצרת תכונת הפרסום. היא משמשת לציון התאריך והשעה שבהם הדף לא יופיע עוד בפני מבקרי האתר."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633ced-33c0-43e0-aabb-42152fabf3eb"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65B6ED5-9942-43C7-ADF3-8EFE11B50228}"/>
</file>

<file path=customXml/itemProps2.xml><?xml version="1.0" encoding="utf-8"?>
<ds:datastoreItem xmlns:ds="http://schemas.openxmlformats.org/officeDocument/2006/customXml" ds:itemID="{AE22CBE8-06A5-4D00-93D7-B7922F20743C}"/>
</file>

<file path=customXml/itemProps3.xml><?xml version="1.0" encoding="utf-8"?>
<ds:datastoreItem xmlns:ds="http://schemas.openxmlformats.org/officeDocument/2006/customXml" ds:itemID="{B36A2FF8-1D32-49F4-807B-6F42314AC174}"/>
</file>

<file path=docProps/app.xml><?xml version="1.0" encoding="utf-8"?>
<Properties xmlns="http://schemas.openxmlformats.org/officeDocument/2006/extended-properties" xmlns:vt="http://schemas.openxmlformats.org/officeDocument/2006/docPropsVTypes">
  <Template>TM04033917[[fn=ברלין]]</Template>
  <TotalTime>7782</TotalTime>
  <Words>1114</Words>
  <Application>Microsoft Office PowerPoint</Application>
  <PresentationFormat>מסך רחב</PresentationFormat>
  <Paragraphs>137</Paragraphs>
  <Slides>17</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17</vt:i4>
      </vt:variant>
    </vt:vector>
  </HeadingPairs>
  <TitlesOfParts>
    <vt:vector size="22" baseType="lpstr">
      <vt:lpstr>Arial</vt:lpstr>
      <vt:lpstr>Calibri</vt:lpstr>
      <vt:lpstr>Tahoma</vt:lpstr>
      <vt:lpstr>Trebuchet MS</vt:lpstr>
      <vt:lpstr>ברלין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טלי ולפיש שמר</dc:creator>
  <cp:lastModifiedBy>שחר סבו</cp:lastModifiedBy>
  <cp:revision>199</cp:revision>
  <cp:lastPrinted>2021-12-19T07:51:47Z</cp:lastPrinted>
  <dcterms:created xsi:type="dcterms:W3CDTF">2021-02-21T13:14:56Z</dcterms:created>
  <dcterms:modified xsi:type="dcterms:W3CDTF">2022-09-19T05:53:45Z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0x010100C235897635E58E458527930FD8D6C856</vt:lpwstr>
  </property>
</Properties>
</file>